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4"/>
    <p:sldMasterId id="214748369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DM Sans Medium"/>
      <p:regular r:id="rId53"/>
      <p:bold r:id="rId54"/>
      <p:italic r:id="rId55"/>
      <p:boldItalic r:id="rId56"/>
    </p:embeddedFont>
    <p:embeddedFont>
      <p:font typeface="Caveat"/>
      <p:regular r:id="rId57"/>
      <p:bold r:id="rId58"/>
    </p:embeddedFont>
    <p:embeddedFont>
      <p:font typeface="Montserrat"/>
      <p:regular r:id="rId59"/>
      <p:bold r:id="rId60"/>
      <p:italic r:id="rId61"/>
      <p:boldItalic r:id="rId62"/>
    </p:embeddedFont>
    <p:embeddedFont>
      <p:font typeface="Oswald"/>
      <p:regular r:id="rId63"/>
      <p:bold r:id="rId64"/>
    </p:embeddedFont>
    <p:embeddedFont>
      <p:font typeface="Merriweather"/>
      <p:regular r:id="rId65"/>
      <p:bold r:id="rId66"/>
      <p:italic r:id="rId67"/>
      <p:boldItalic r:id="rId68"/>
    </p:embeddedFont>
    <p:embeddedFont>
      <p:font typeface="DM Sans"/>
      <p:regular r:id="rId69"/>
      <p:bold r:id="rId70"/>
      <p:italic r:id="rId71"/>
      <p:boldItalic r:id="rId72"/>
    </p:embeddedFont>
    <p:embeddedFont>
      <p:font typeface="Open Sans Light"/>
      <p:regular r:id="rId73"/>
      <p:bold r:id="rId74"/>
      <p:italic r:id="rId75"/>
      <p:boldItalic r:id="rId76"/>
    </p:embeddedFont>
    <p:embeddedFont>
      <p:font typeface="Open Sans"/>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OpenSans-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OpenSansLight-regular.fntdata"/><Relationship Id="rId72" Type="http://schemas.openxmlformats.org/officeDocument/2006/relationships/font" Target="fonts/DMSans-boldItalic.fntdata"/><Relationship Id="rId31" Type="http://schemas.openxmlformats.org/officeDocument/2006/relationships/slide" Target="slides/slide25.xml"/><Relationship Id="rId75" Type="http://schemas.openxmlformats.org/officeDocument/2006/relationships/font" Target="fonts/OpenSansLight-italic.fntdata"/><Relationship Id="rId30" Type="http://schemas.openxmlformats.org/officeDocument/2006/relationships/slide" Target="slides/slide24.xml"/><Relationship Id="rId74" Type="http://schemas.openxmlformats.org/officeDocument/2006/relationships/font" Target="fonts/OpenSansLight-bold.fntdata"/><Relationship Id="rId33" Type="http://schemas.openxmlformats.org/officeDocument/2006/relationships/slide" Target="slides/slide27.xml"/><Relationship Id="rId77" Type="http://schemas.openxmlformats.org/officeDocument/2006/relationships/font" Target="fonts/OpenSans-regular.fntdata"/><Relationship Id="rId32" Type="http://schemas.openxmlformats.org/officeDocument/2006/relationships/slide" Target="slides/slide26.xml"/><Relationship Id="rId76" Type="http://schemas.openxmlformats.org/officeDocument/2006/relationships/font" Target="fonts/OpenSansLight-boldItalic.fntdata"/><Relationship Id="rId35" Type="http://schemas.openxmlformats.org/officeDocument/2006/relationships/slide" Target="slides/slide29.xml"/><Relationship Id="rId79" Type="http://schemas.openxmlformats.org/officeDocument/2006/relationships/font" Target="fonts/OpenSans-italic.fntdata"/><Relationship Id="rId34" Type="http://schemas.openxmlformats.org/officeDocument/2006/relationships/slide" Target="slides/slide28.xml"/><Relationship Id="rId78" Type="http://schemas.openxmlformats.org/officeDocument/2006/relationships/font" Target="fonts/OpenSans-bold.fntdata"/><Relationship Id="rId71" Type="http://schemas.openxmlformats.org/officeDocument/2006/relationships/font" Target="fonts/DMSans-italic.fntdata"/><Relationship Id="rId70" Type="http://schemas.openxmlformats.org/officeDocument/2006/relationships/font" Target="fonts/DMSans-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boldItalic.fntdata"/><Relationship Id="rId61" Type="http://schemas.openxmlformats.org/officeDocument/2006/relationships/font" Target="fonts/Montserrat-italic.fntdata"/><Relationship Id="rId20" Type="http://schemas.openxmlformats.org/officeDocument/2006/relationships/slide" Target="slides/slide14.xml"/><Relationship Id="rId64" Type="http://schemas.openxmlformats.org/officeDocument/2006/relationships/font" Target="fonts/Oswald-bold.fntdata"/><Relationship Id="rId63" Type="http://schemas.openxmlformats.org/officeDocument/2006/relationships/font" Target="fonts/Oswald-regular.fntdata"/><Relationship Id="rId22" Type="http://schemas.openxmlformats.org/officeDocument/2006/relationships/slide" Target="slides/slide16.xml"/><Relationship Id="rId66" Type="http://schemas.openxmlformats.org/officeDocument/2006/relationships/font" Target="fonts/Merriweather-bold.fntdata"/><Relationship Id="rId21" Type="http://schemas.openxmlformats.org/officeDocument/2006/relationships/slide" Target="slides/slide15.xml"/><Relationship Id="rId65" Type="http://schemas.openxmlformats.org/officeDocument/2006/relationships/font" Target="fonts/Merriweather-regular.fntdata"/><Relationship Id="rId24" Type="http://schemas.openxmlformats.org/officeDocument/2006/relationships/slide" Target="slides/slide18.xml"/><Relationship Id="rId68" Type="http://schemas.openxmlformats.org/officeDocument/2006/relationships/font" Target="fonts/Merriweather-boldItalic.fntdata"/><Relationship Id="rId23" Type="http://schemas.openxmlformats.org/officeDocument/2006/relationships/slide" Target="slides/slide17.xml"/><Relationship Id="rId67" Type="http://schemas.openxmlformats.org/officeDocument/2006/relationships/font" Target="fonts/Merriweather-italic.fntdata"/><Relationship Id="rId60" Type="http://schemas.openxmlformats.org/officeDocument/2006/relationships/font" Target="fonts/Montserrat-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DMSans-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DMSansMedium-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DMSansMedium-italic.fntdata"/><Relationship Id="rId10" Type="http://schemas.openxmlformats.org/officeDocument/2006/relationships/slide" Target="slides/slide4.xml"/><Relationship Id="rId54" Type="http://schemas.openxmlformats.org/officeDocument/2006/relationships/font" Target="fonts/DMSansMedium-bold.fntdata"/><Relationship Id="rId13" Type="http://schemas.openxmlformats.org/officeDocument/2006/relationships/slide" Target="slides/slide7.xml"/><Relationship Id="rId57" Type="http://schemas.openxmlformats.org/officeDocument/2006/relationships/font" Target="fonts/Caveat-regular.fntdata"/><Relationship Id="rId12" Type="http://schemas.openxmlformats.org/officeDocument/2006/relationships/slide" Target="slides/slide6.xml"/><Relationship Id="rId56" Type="http://schemas.openxmlformats.org/officeDocument/2006/relationships/font" Target="fonts/DMSansMedium-boldItalic.fntdata"/><Relationship Id="rId15" Type="http://schemas.openxmlformats.org/officeDocument/2006/relationships/slide" Target="slides/slide9.xml"/><Relationship Id="rId59" Type="http://schemas.openxmlformats.org/officeDocument/2006/relationships/font" Target="fonts/Montserrat-regular.fntdata"/><Relationship Id="rId14" Type="http://schemas.openxmlformats.org/officeDocument/2006/relationships/slide" Target="slides/slide8.xml"/><Relationship Id="rId58" Type="http://schemas.openxmlformats.org/officeDocument/2006/relationships/font" Target="fonts/Cavea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b9476a149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b9476a149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be11693f55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g3be11693f55_0_4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be11693f55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g3be11693f55_0_4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be11693f55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g3be11693f55_0_4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be11693f55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g3be11693f55_0_4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bf7725b3e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g3bf7725b3ec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3bf7725b3ec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g3bf7725b3ec_0_1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bf7725b3e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g3bf7725b3ec_0_1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be11693f55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g3be11693f55_0_4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be11693f5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g3be11693f55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3be11693f55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g3be11693f55_0_2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b92dd43d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b92dd43d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bf7725b3e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g3bf7725b3ec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bf7725b3e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g3bf7725b3ec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3bf7725b3e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g3bf7725b3ec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3bf7725b3e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g3bf7725b3ec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bf7725b3e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3bf7725b3ec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bf7725b3e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g3bf7725b3ec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3bf7725b3e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g3bf7725b3ec_0_1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3be11693f55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g3be11693f55_0_2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3be11693f55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g3be11693f55_0_2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be11693f55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g3be11693f55_0_2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be11693f5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g3be11693f55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be11693f55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g3be11693f55_0_2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3be11693f55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g3be11693f55_0_2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3be11693f55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g3be11693f55_0_3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be11693f55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g3be11693f55_0_3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be11693f55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g3be11693f55_0_3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bf7725b3ec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g3bf7725b3ec_0_1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bf7725b3ec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g3bf7725b3ec_0_2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bf7725b3ec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g3bf7725b3ec_0_2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bf7725b3ec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g3bf7725b3ec_0_2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3bf877d350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g3bf877d350c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be11693f55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g3be11693f55_0_2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bf877d350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g3bf877d350c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3bf877d350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g3bf877d350c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3bf877d350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g3bf877d350c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bf877d350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g3bf877d350c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bf877d350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g3bf877d350c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be11693f55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g3be11693f55_0_4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be11693f55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g3be11693f55_0_4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be11693f55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3be11693f55_0_2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be11693f55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g3be11693f55_0_3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be11693f55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g3be11693f55_0_3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be11693f55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g3be11693f55_0_4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bf7725b3ec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g3bf7725b3ec_0_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176" name="Shape 176"/>
        <p:cNvGrpSpPr/>
        <p:nvPr/>
      </p:nvGrpSpPr>
      <p:grpSpPr>
        <a:xfrm>
          <a:off x="0" y="0"/>
          <a:ext cx="0" cy="0"/>
          <a:chOff x="0" y="0"/>
          <a:chExt cx="0" cy="0"/>
        </a:xfrm>
      </p:grpSpPr>
      <p:sp>
        <p:nvSpPr>
          <p:cNvPr id="177" name="Google Shape;177;p35"/>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178" name="Google Shape;178;p35"/>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179" name="Google Shape;179;p35"/>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80" name="Google Shape;180;p35"/>
          <p:cNvSpPr/>
          <p:nvPr>
            <p:ph idx="3" type="pic"/>
          </p:nvPr>
        </p:nvSpPr>
        <p:spPr>
          <a:xfrm>
            <a:off x="4437578" y="2171250"/>
            <a:ext cx="4509600" cy="2775600"/>
          </a:xfrm>
          <a:prstGeom prst="round2DiagRect">
            <a:avLst>
              <a:gd fmla="val 16667" name="adj1"/>
              <a:gd fmla="val 0" name="adj2"/>
            </a:avLst>
          </a:prstGeom>
          <a:noFill/>
          <a:ln>
            <a:noFill/>
          </a:ln>
        </p:spPr>
      </p:sp>
      <p:sp>
        <p:nvSpPr>
          <p:cNvPr id="181" name="Google Shape;181;p35"/>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182" name="Shape 182"/>
        <p:cNvGrpSpPr/>
        <p:nvPr/>
      </p:nvGrpSpPr>
      <p:grpSpPr>
        <a:xfrm>
          <a:off x="0" y="0"/>
          <a:ext cx="0" cy="0"/>
          <a:chOff x="0" y="0"/>
          <a:chExt cx="0" cy="0"/>
        </a:xfrm>
      </p:grpSpPr>
      <p:sp>
        <p:nvSpPr>
          <p:cNvPr id="183" name="Google Shape;183;p36"/>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4" name="Google Shape;184;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5" name="Google Shape;185;p36"/>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6" name="Google Shape;186;p36"/>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7" name="Google Shape;187;p36"/>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8" name="Google Shape;188;p36"/>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9" name="Google Shape;189;p36"/>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190" name="Google Shape;190;p36"/>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191" name="Shape 191"/>
        <p:cNvGrpSpPr/>
        <p:nvPr/>
      </p:nvGrpSpPr>
      <p:grpSpPr>
        <a:xfrm>
          <a:off x="0" y="0"/>
          <a:ext cx="0" cy="0"/>
          <a:chOff x="0" y="0"/>
          <a:chExt cx="0" cy="0"/>
        </a:xfrm>
      </p:grpSpPr>
      <p:sp>
        <p:nvSpPr>
          <p:cNvPr id="192" name="Google Shape;192;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3" name="Google Shape;193;p37"/>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194" name="Google Shape;194;p37"/>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195" name="Google Shape;195;p37"/>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196" name="Shape 196"/>
        <p:cNvGrpSpPr/>
        <p:nvPr/>
      </p:nvGrpSpPr>
      <p:grpSpPr>
        <a:xfrm>
          <a:off x="0" y="0"/>
          <a:ext cx="0" cy="0"/>
          <a:chOff x="0" y="0"/>
          <a:chExt cx="0" cy="0"/>
        </a:xfrm>
      </p:grpSpPr>
      <p:sp>
        <p:nvSpPr>
          <p:cNvPr id="197" name="Google Shape;197;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38"/>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199" name="Google Shape;199;p38"/>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200" name="Google Shape;200;p38"/>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201" name="Shape 201"/>
        <p:cNvGrpSpPr/>
        <p:nvPr/>
      </p:nvGrpSpPr>
      <p:grpSpPr>
        <a:xfrm>
          <a:off x="0" y="0"/>
          <a:ext cx="0" cy="0"/>
          <a:chOff x="0" y="0"/>
          <a:chExt cx="0" cy="0"/>
        </a:xfrm>
      </p:grpSpPr>
      <p:sp>
        <p:nvSpPr>
          <p:cNvPr id="202" name="Google Shape;202;p39"/>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03" name="Google Shape;203;p39"/>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204" name="Google Shape;204;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5" name="Google Shape;205;p39"/>
          <p:cNvSpPr/>
          <p:nvPr>
            <p:ph idx="2" type="pic"/>
          </p:nvPr>
        </p:nvSpPr>
        <p:spPr>
          <a:xfrm>
            <a:off x="3726325" y="669925"/>
            <a:ext cx="5220900" cy="4276800"/>
          </a:xfrm>
          <a:prstGeom prst="round2DiagRect">
            <a:avLst>
              <a:gd fmla="val 16667" name="adj1"/>
              <a:gd fmla="val 0" name="adj2"/>
            </a:avLst>
          </a:prstGeom>
          <a:noFill/>
          <a:ln>
            <a:noFill/>
          </a:ln>
        </p:spPr>
      </p:sp>
      <p:sp>
        <p:nvSpPr>
          <p:cNvPr id="206" name="Google Shape;206;p39"/>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07" name="Google Shape;207;p39"/>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208" name="Shape 208"/>
        <p:cNvGrpSpPr/>
        <p:nvPr/>
      </p:nvGrpSpPr>
      <p:grpSpPr>
        <a:xfrm>
          <a:off x="0" y="0"/>
          <a:ext cx="0" cy="0"/>
          <a:chOff x="0" y="0"/>
          <a:chExt cx="0" cy="0"/>
        </a:xfrm>
      </p:grpSpPr>
      <p:sp>
        <p:nvSpPr>
          <p:cNvPr id="209" name="Google Shape;209;p40"/>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210" name="Google Shape;210;p40"/>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211" name="Google Shape;211;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2" name="Google Shape;212;p40"/>
          <p:cNvSpPr/>
          <p:nvPr>
            <p:ph idx="2" type="pic"/>
          </p:nvPr>
        </p:nvSpPr>
        <p:spPr>
          <a:xfrm>
            <a:off x="3726325" y="669925"/>
            <a:ext cx="5220900" cy="4276800"/>
          </a:xfrm>
          <a:prstGeom prst="round2DiagRect">
            <a:avLst>
              <a:gd fmla="val 16667" name="adj1"/>
              <a:gd fmla="val 0" name="adj2"/>
            </a:avLst>
          </a:prstGeom>
          <a:noFill/>
          <a:ln>
            <a:noFill/>
          </a:ln>
        </p:spPr>
      </p:sp>
      <p:sp>
        <p:nvSpPr>
          <p:cNvPr id="213" name="Google Shape;213;p40"/>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214" name="Google Shape;214;p40"/>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215" name="Google Shape;215;p40"/>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216" name="Shape 216"/>
        <p:cNvGrpSpPr/>
        <p:nvPr/>
      </p:nvGrpSpPr>
      <p:grpSpPr>
        <a:xfrm>
          <a:off x="0" y="0"/>
          <a:ext cx="0" cy="0"/>
          <a:chOff x="0" y="0"/>
          <a:chExt cx="0" cy="0"/>
        </a:xfrm>
      </p:grpSpPr>
      <p:sp>
        <p:nvSpPr>
          <p:cNvPr id="217" name="Google Shape;217;p41"/>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8" name="Google Shape;218;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19" name="Google Shape;219;p41"/>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220" name="Google Shape;220;p41"/>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221" name="Google Shape;221;p41"/>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22" name="Google Shape;222;p41"/>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223" name="Shape 223"/>
        <p:cNvGrpSpPr/>
        <p:nvPr/>
      </p:nvGrpSpPr>
      <p:grpSpPr>
        <a:xfrm>
          <a:off x="0" y="0"/>
          <a:ext cx="0" cy="0"/>
          <a:chOff x="0" y="0"/>
          <a:chExt cx="0" cy="0"/>
        </a:xfrm>
      </p:grpSpPr>
      <p:sp>
        <p:nvSpPr>
          <p:cNvPr id="224" name="Google Shape;224;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25" name="Google Shape;225;p42"/>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26" name="Google Shape;226;p42"/>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27" name="Google Shape;227;p42"/>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28" name="Google Shape;228;p42"/>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29" name="Google Shape;229;p42"/>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0" name="Google Shape;230;p42"/>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31" name="Google Shape;231;p42"/>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2" name="Google Shape;232;p42"/>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3" name="Google Shape;233;p42"/>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34" name="Google Shape;234;p42"/>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5" name="Google Shape;235;p42"/>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6" name="Google Shape;236;p42"/>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37" name="Google Shape;237;p42"/>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8" name="Google Shape;238;p42"/>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39" name="Google Shape;239;p42"/>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40" name="Google Shape;240;p42"/>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1" name="Google Shape;241;p42"/>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2" name="Google Shape;242;p42"/>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43" name="Google Shape;243;p42"/>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4" name="Google Shape;244;p42"/>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5" name="Google Shape;245;p42"/>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46" name="Google Shape;246;p42"/>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7" name="Google Shape;247;p42"/>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48" name="Google Shape;248;p42"/>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49" name="Google Shape;249;p42"/>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50" name="Google Shape;250;p42"/>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51" name="Google Shape;251;p42"/>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52" name="Google Shape;252;p42"/>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53" name="Google Shape;253;p42"/>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254" name="Shape 254"/>
        <p:cNvGrpSpPr/>
        <p:nvPr/>
      </p:nvGrpSpPr>
      <p:grpSpPr>
        <a:xfrm>
          <a:off x="0" y="0"/>
          <a:ext cx="0" cy="0"/>
          <a:chOff x="0" y="0"/>
          <a:chExt cx="0" cy="0"/>
        </a:xfrm>
      </p:grpSpPr>
      <p:sp>
        <p:nvSpPr>
          <p:cNvPr id="255" name="Google Shape;255;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6" name="Google Shape;256;p43"/>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57" name="Google Shape;257;p43"/>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theme" Target="../theme/theme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52" name="Google Shape;52;p13"/>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17.png"/><Relationship Id="rId7" Type="http://schemas.openxmlformats.org/officeDocument/2006/relationships/image" Target="../media/image15.png"/><Relationship Id="rId8" Type="http://schemas.openxmlformats.org/officeDocument/2006/relationships/image" Target="../media/image3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3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20.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30.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 Id="rId3"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image" Target="../media/image2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 Id="rId3" Type="http://schemas.openxmlformats.org/officeDocument/2006/relationships/image" Target="../media/image2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4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261" name="Shape 261"/>
        <p:cNvGrpSpPr/>
        <p:nvPr/>
      </p:nvGrpSpPr>
      <p:grpSpPr>
        <a:xfrm>
          <a:off x="0" y="0"/>
          <a:ext cx="0" cy="0"/>
          <a:chOff x="0" y="0"/>
          <a:chExt cx="0" cy="0"/>
        </a:xfrm>
      </p:grpSpPr>
      <p:sp>
        <p:nvSpPr>
          <p:cNvPr id="262" name="Google Shape;262;p44"/>
          <p:cNvSpPr txBox="1"/>
          <p:nvPr>
            <p:ph type="ctrTitle"/>
          </p:nvPr>
        </p:nvSpPr>
        <p:spPr>
          <a:xfrm>
            <a:off x="284400" y="2115800"/>
            <a:ext cx="8575200" cy="18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latin typeface="Arial"/>
                <a:ea typeface="Arial"/>
                <a:cs typeface="Arial"/>
                <a:sym typeface="Arial"/>
              </a:rPr>
              <a:t>Business Administration </a:t>
            </a:r>
            <a:endParaRPr sz="3900">
              <a:latin typeface="Arial"/>
              <a:ea typeface="Arial"/>
              <a:cs typeface="Arial"/>
              <a:sym typeface="Arial"/>
            </a:endParaRPr>
          </a:p>
          <a:p>
            <a:pPr indent="0" lvl="0" marL="0" rtl="0" algn="ctr">
              <a:spcBef>
                <a:spcPts val="0"/>
              </a:spcBef>
              <a:spcAft>
                <a:spcPts val="0"/>
              </a:spcAft>
              <a:buNone/>
            </a:pPr>
            <a:r>
              <a:rPr lang="en" sz="3500">
                <a:solidFill>
                  <a:srgbClr val="9900FF"/>
                </a:solidFill>
                <a:latin typeface="Arial"/>
                <a:ea typeface="Arial"/>
                <a:cs typeface="Arial"/>
                <a:sym typeface="Arial"/>
              </a:rPr>
              <a:t>SOFTWARE</a:t>
            </a:r>
            <a:endParaRPr sz="3500">
              <a:solidFill>
                <a:srgbClr val="9900FF"/>
              </a:solidFill>
              <a:latin typeface="Arial"/>
              <a:ea typeface="Arial"/>
              <a:cs typeface="Arial"/>
              <a:sym typeface="Arial"/>
            </a:endParaRPr>
          </a:p>
        </p:txBody>
      </p:sp>
      <p:pic>
        <p:nvPicPr>
          <p:cNvPr id="263" name="Google Shape;263;p44" title="College_logo.png"/>
          <p:cNvPicPr preferRelativeResize="0"/>
          <p:nvPr/>
        </p:nvPicPr>
        <p:blipFill rotWithShape="1">
          <a:blip r:embed="rId3">
            <a:alphaModFix/>
          </a:blip>
          <a:srcRect b="0" l="0" r="0" t="0"/>
          <a:stretch/>
        </p:blipFill>
        <p:spPr>
          <a:xfrm>
            <a:off x="3947238" y="304225"/>
            <a:ext cx="1249524" cy="1249524"/>
          </a:xfrm>
          <a:prstGeom prst="rect">
            <a:avLst/>
          </a:prstGeom>
          <a:noFill/>
          <a:ln>
            <a:noFill/>
          </a:ln>
        </p:spPr>
      </p:pic>
      <p:sp>
        <p:nvSpPr>
          <p:cNvPr id="264" name="Google Shape;264;p44"/>
          <p:cNvSpPr txBox="1"/>
          <p:nvPr/>
        </p:nvSpPr>
        <p:spPr>
          <a:xfrm>
            <a:off x="2514600" y="1613596"/>
            <a:ext cx="4114800" cy="2310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i="0" lang="en" sz="1500" u="none" cap="none" strike="noStrike">
                <a:solidFill>
                  <a:srgbClr val="10B981"/>
                </a:solidFill>
                <a:latin typeface="Open Sans"/>
                <a:ea typeface="Open Sans"/>
                <a:cs typeface="Open Sans"/>
                <a:sym typeface="Open Sans"/>
              </a:rPr>
              <a:t>ALA-TOO INTERNATIONAL UNIVERSITY</a:t>
            </a:r>
            <a:endParaRPr/>
          </a:p>
        </p:txBody>
      </p:sp>
      <p:cxnSp>
        <p:nvCxnSpPr>
          <p:cNvPr id="265" name="Google Shape;265;p44"/>
          <p:cNvCxnSpPr/>
          <p:nvPr/>
        </p:nvCxnSpPr>
        <p:spPr>
          <a:xfrm flipH="1" rot="10800000">
            <a:off x="2336050" y="2115500"/>
            <a:ext cx="4612200" cy="300"/>
          </a:xfrm>
          <a:prstGeom prst="straightConnector1">
            <a:avLst/>
          </a:prstGeom>
          <a:noFill/>
          <a:ln cap="flat" cmpd="sng" w="38100">
            <a:solidFill>
              <a:schemeClr val="lt1"/>
            </a:solidFill>
            <a:prstDash val="solid"/>
            <a:round/>
            <a:headEnd len="med" w="med" type="none"/>
            <a:tailEnd len="med" w="med" type="none"/>
          </a:ln>
        </p:spPr>
      </p:cxnSp>
      <p:cxnSp>
        <p:nvCxnSpPr>
          <p:cNvPr id="266" name="Google Shape;266;p44"/>
          <p:cNvCxnSpPr/>
          <p:nvPr/>
        </p:nvCxnSpPr>
        <p:spPr>
          <a:xfrm flipH="1" rot="10800000">
            <a:off x="3194400" y="3338625"/>
            <a:ext cx="2755200" cy="2400"/>
          </a:xfrm>
          <a:prstGeom prst="straightConnector1">
            <a:avLst/>
          </a:prstGeom>
          <a:noFill/>
          <a:ln cap="flat" cmpd="sng" w="38100">
            <a:solidFill>
              <a:srgbClr val="A700FC"/>
            </a:solidFill>
            <a:prstDash val="solid"/>
            <a:round/>
            <a:headEnd len="med" w="med" type="none"/>
            <a:tailEnd len="med" w="med" type="none"/>
          </a:ln>
        </p:spPr>
      </p:cxnSp>
      <p:sp>
        <p:nvSpPr>
          <p:cNvPr id="267" name="Google Shape;267;p44"/>
          <p:cNvSpPr txBox="1"/>
          <p:nvPr/>
        </p:nvSpPr>
        <p:spPr>
          <a:xfrm>
            <a:off x="3175300" y="3925408"/>
            <a:ext cx="2933700" cy="277200"/>
          </a:xfrm>
          <a:prstGeom prst="rect">
            <a:avLst/>
          </a:prstGeom>
          <a:noFill/>
          <a:ln>
            <a:noFill/>
          </a:ln>
        </p:spPr>
        <p:txBody>
          <a:bodyPr anchorCtr="0" anchor="t" bIns="0" lIns="0" spcFirstLastPara="1" rIns="0" wrap="square" tIns="0">
            <a:spAutoFit/>
          </a:bodyPr>
          <a:lstStyle/>
          <a:p>
            <a:pPr indent="0" lvl="0" marL="0" marR="0" rtl="0" algn="ctr">
              <a:lnSpc>
                <a:spcPct val="159944"/>
              </a:lnSpc>
              <a:spcBef>
                <a:spcPts val="0"/>
              </a:spcBef>
              <a:spcAft>
                <a:spcPts val="0"/>
              </a:spcAft>
              <a:buNone/>
            </a:pPr>
            <a:r>
              <a:rPr b="0" i="0" lang="en" sz="1800" u="none" cap="none" strike="noStrike">
                <a:solidFill>
                  <a:srgbClr val="94A3B8"/>
                </a:solidFill>
                <a:latin typeface="Open Sans Light"/>
                <a:ea typeface="Open Sans Light"/>
                <a:cs typeface="Open Sans Light"/>
                <a:sym typeface="Open Sans Light"/>
              </a:rPr>
              <a:t>Spring Semester 2025-2026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43" name="Shape 343"/>
        <p:cNvGrpSpPr/>
        <p:nvPr/>
      </p:nvGrpSpPr>
      <p:grpSpPr>
        <a:xfrm>
          <a:off x="0" y="0"/>
          <a:ext cx="0" cy="0"/>
          <a:chOff x="0" y="0"/>
          <a:chExt cx="0" cy="0"/>
        </a:xfrm>
      </p:grpSpPr>
      <p:sp>
        <p:nvSpPr>
          <p:cNvPr id="344" name="Google Shape;344;p53"/>
          <p:cNvSpPr txBox="1"/>
          <p:nvPr/>
        </p:nvSpPr>
        <p:spPr>
          <a:xfrm>
            <a:off x="441450" y="279475"/>
            <a:ext cx="8261100" cy="47325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HOW YOU ARE GRADED</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ASSESSMENT METHODS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Clr>
                <a:schemeClr val="hlink"/>
              </a:buClr>
              <a:buSzPts val="1100"/>
              <a:buFont typeface="Arial"/>
              <a:buNone/>
            </a:pPr>
            <a:r>
              <a:rPr lang="en" sz="1900">
                <a:solidFill>
                  <a:schemeClr val="lt1"/>
                </a:solidFill>
              </a:rPr>
              <a:t>Final Grade = Midterm Assessment (40%) + Final </a:t>
            </a:r>
            <a:r>
              <a:rPr lang="en" sz="1900">
                <a:solidFill>
                  <a:schemeClr val="lt1"/>
                </a:solidFill>
              </a:rPr>
              <a:t>Assessment </a:t>
            </a:r>
            <a:r>
              <a:rPr lang="en" sz="1900">
                <a:solidFill>
                  <a:schemeClr val="lt1"/>
                </a:solidFill>
              </a:rPr>
              <a:t>(60%)</a:t>
            </a:r>
            <a:endParaRPr sz="1900">
              <a:solidFill>
                <a:schemeClr val="lt1"/>
              </a:solidFill>
            </a:endParaRPr>
          </a:p>
          <a:p>
            <a:pPr indent="457200" lvl="0" marL="0" rtl="0" algn="ctr">
              <a:lnSpc>
                <a:spcPct val="115000"/>
              </a:lnSpc>
              <a:spcBef>
                <a:spcPts val="0"/>
              </a:spcBef>
              <a:spcAft>
                <a:spcPts val="0"/>
              </a:spcAft>
              <a:buClr>
                <a:schemeClr val="hlink"/>
              </a:buClr>
              <a:buSzPts val="1100"/>
              <a:buFont typeface="Arial"/>
              <a:buNone/>
            </a:pPr>
            <a:r>
              <a:rPr lang="en" sz="1900">
                <a:solidFill>
                  <a:schemeClr val="lt1"/>
                </a:solidFill>
              </a:rPr>
              <a:t>– – – </a:t>
            </a:r>
            <a:endParaRPr sz="1900">
              <a:solidFill>
                <a:schemeClr val="lt1"/>
              </a:solidFill>
            </a:endParaRPr>
          </a:p>
          <a:p>
            <a:pPr indent="457200" lvl="0" marL="0" rtl="0" algn="ctr">
              <a:lnSpc>
                <a:spcPct val="115000"/>
              </a:lnSpc>
              <a:spcBef>
                <a:spcPts val="0"/>
              </a:spcBef>
              <a:spcAft>
                <a:spcPts val="0"/>
              </a:spcAft>
              <a:buClr>
                <a:schemeClr val="hlink"/>
              </a:buClr>
              <a:buSzPts val="1100"/>
              <a:buFont typeface="Arial"/>
              <a:buNone/>
            </a:pPr>
            <a:r>
              <a:rPr lang="en" sz="1600">
                <a:solidFill>
                  <a:schemeClr val="lt1"/>
                </a:solidFill>
              </a:rPr>
              <a:t>Midterm Assessment = accumulated score (attendance + test)</a:t>
            </a:r>
            <a:endParaRPr sz="1600">
              <a:solidFill>
                <a:schemeClr val="lt1"/>
              </a:solidFill>
            </a:endParaRPr>
          </a:p>
          <a:p>
            <a:pPr indent="457200" lvl="0" marL="0" rtl="0" algn="ctr">
              <a:lnSpc>
                <a:spcPct val="115000"/>
              </a:lnSpc>
              <a:spcBef>
                <a:spcPts val="0"/>
              </a:spcBef>
              <a:spcAft>
                <a:spcPts val="0"/>
              </a:spcAft>
              <a:buClr>
                <a:schemeClr val="hlink"/>
              </a:buClr>
              <a:buSzPts val="1100"/>
              <a:buFont typeface="Arial"/>
              <a:buNone/>
            </a:pPr>
            <a:r>
              <a:t/>
            </a:r>
            <a:endParaRPr sz="1600">
              <a:solidFill>
                <a:schemeClr val="lt1"/>
              </a:solidFill>
            </a:endParaRPr>
          </a:p>
          <a:p>
            <a:pPr indent="457200" lvl="0" marL="0" rtl="0" algn="ctr">
              <a:lnSpc>
                <a:spcPct val="115000"/>
              </a:lnSpc>
              <a:spcBef>
                <a:spcPts val="0"/>
              </a:spcBef>
              <a:spcAft>
                <a:spcPts val="0"/>
              </a:spcAft>
              <a:buClr>
                <a:schemeClr val="hlink"/>
              </a:buClr>
              <a:buSzPts val="1100"/>
              <a:buFont typeface="Arial"/>
              <a:buNone/>
            </a:pPr>
            <a:r>
              <a:rPr lang="en" sz="1600">
                <a:solidFill>
                  <a:schemeClr val="lt1"/>
                </a:solidFill>
              </a:rPr>
              <a:t>Final </a:t>
            </a:r>
            <a:r>
              <a:rPr lang="en" sz="1600">
                <a:solidFill>
                  <a:schemeClr val="lt1"/>
                </a:solidFill>
              </a:rPr>
              <a:t>Assessment</a:t>
            </a:r>
            <a:r>
              <a:rPr lang="en" sz="1900">
                <a:solidFill>
                  <a:schemeClr val="lt1"/>
                </a:solidFill>
              </a:rPr>
              <a:t> </a:t>
            </a:r>
            <a:r>
              <a:rPr lang="en" sz="1600">
                <a:solidFill>
                  <a:schemeClr val="lt1"/>
                </a:solidFill>
              </a:rPr>
              <a:t>= exam</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45" name="Google Shape;345;p53"/>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346" name="Google Shape;346;p53"/>
          <p:cNvPicPr preferRelativeResize="0"/>
          <p:nvPr/>
        </p:nvPicPr>
        <p:blipFill rotWithShape="1">
          <a:blip r:embed="rId3">
            <a:alphaModFix/>
          </a:blip>
          <a:srcRect b="16634" l="13275" r="7747" t="13679"/>
          <a:stretch/>
        </p:blipFill>
        <p:spPr>
          <a:xfrm>
            <a:off x="3221338" y="1186200"/>
            <a:ext cx="2701325" cy="1660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50" name="Shape 350"/>
        <p:cNvGrpSpPr/>
        <p:nvPr/>
      </p:nvGrpSpPr>
      <p:grpSpPr>
        <a:xfrm>
          <a:off x="0" y="0"/>
          <a:ext cx="0" cy="0"/>
          <a:chOff x="0" y="0"/>
          <a:chExt cx="0" cy="0"/>
        </a:xfrm>
      </p:grpSpPr>
      <p:sp>
        <p:nvSpPr>
          <p:cNvPr id="351" name="Google Shape;351;p54"/>
          <p:cNvSpPr txBox="1"/>
          <p:nvPr/>
        </p:nvSpPr>
        <p:spPr>
          <a:xfrm>
            <a:off x="441450" y="279475"/>
            <a:ext cx="8261100" cy="41376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MIDTERM ASSESSMENT BREAKDOWN</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100 POINTS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ctr">
              <a:lnSpc>
                <a:spcPct val="115000"/>
              </a:lnSpc>
              <a:spcBef>
                <a:spcPts val="1200"/>
              </a:spcBef>
              <a:spcAft>
                <a:spcPts val="0"/>
              </a:spcAft>
              <a:buClr>
                <a:schemeClr val="hlink"/>
              </a:buClr>
              <a:buSzPts val="1100"/>
              <a:buFont typeface="Arial"/>
              <a:buNone/>
            </a:pPr>
            <a:r>
              <a:rPr b="1" lang="en" sz="1900">
                <a:solidFill>
                  <a:schemeClr val="lt1"/>
                </a:solidFill>
              </a:rPr>
              <a:t>20</a:t>
            </a:r>
            <a:r>
              <a:rPr b="1" lang="en" sz="1500">
                <a:solidFill>
                  <a:schemeClr val="lt1"/>
                </a:solidFill>
              </a:rPr>
              <a:t>%</a:t>
            </a:r>
            <a:r>
              <a:rPr lang="en" sz="1900">
                <a:solidFill>
                  <a:schemeClr val="lt1"/>
                </a:solidFill>
              </a:rPr>
              <a:t> - attendance</a:t>
            </a:r>
            <a:endParaRPr sz="1900">
              <a:solidFill>
                <a:schemeClr val="lt1"/>
              </a:solidFill>
            </a:endParaRPr>
          </a:p>
          <a:p>
            <a:pPr indent="0" lvl="0" marL="0" rtl="0" algn="ctr">
              <a:lnSpc>
                <a:spcPct val="115000"/>
              </a:lnSpc>
              <a:spcBef>
                <a:spcPts val="1200"/>
              </a:spcBef>
              <a:spcAft>
                <a:spcPts val="1200"/>
              </a:spcAft>
              <a:buClr>
                <a:schemeClr val="hlink"/>
              </a:buClr>
              <a:buSzPts val="1100"/>
              <a:buFont typeface="Arial"/>
              <a:buNone/>
            </a:pPr>
            <a:r>
              <a:rPr b="1" lang="en" sz="1900">
                <a:solidFill>
                  <a:schemeClr val="lt1"/>
                </a:solidFill>
              </a:rPr>
              <a:t>80</a:t>
            </a:r>
            <a:r>
              <a:rPr b="1" lang="en" sz="1500">
                <a:solidFill>
                  <a:schemeClr val="lt1"/>
                </a:solidFill>
              </a:rPr>
              <a:t>%</a:t>
            </a:r>
            <a:r>
              <a:rPr b="1" lang="en" sz="1900">
                <a:solidFill>
                  <a:schemeClr val="lt1"/>
                </a:solidFill>
              </a:rPr>
              <a:t> </a:t>
            </a:r>
            <a:r>
              <a:rPr lang="en" sz="1900">
                <a:solidFill>
                  <a:schemeClr val="lt1"/>
                </a:solidFill>
              </a:rPr>
              <a:t>- online test (openbook)</a:t>
            </a:r>
            <a:endParaRPr sz="1900">
              <a:solidFill>
                <a:schemeClr val="lt1"/>
              </a:solidFill>
            </a:endParaRPr>
          </a:p>
        </p:txBody>
      </p:sp>
      <p:cxnSp>
        <p:nvCxnSpPr>
          <p:cNvPr id="352" name="Google Shape;352;p54"/>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353" name="Google Shape;353;p54" title="bd2652f5-f880-4a8a-aa29-2f75851fe92e.png"/>
          <p:cNvPicPr preferRelativeResize="0"/>
          <p:nvPr/>
        </p:nvPicPr>
        <p:blipFill rotWithShape="1">
          <a:blip r:embed="rId3">
            <a:alphaModFix/>
          </a:blip>
          <a:srcRect b="9620" l="31257" r="7029" t="8846"/>
          <a:stretch/>
        </p:blipFill>
        <p:spPr>
          <a:xfrm>
            <a:off x="3247900" y="1315775"/>
            <a:ext cx="2648198" cy="2332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57" name="Shape 357"/>
        <p:cNvGrpSpPr/>
        <p:nvPr/>
      </p:nvGrpSpPr>
      <p:grpSpPr>
        <a:xfrm>
          <a:off x="0" y="0"/>
          <a:ext cx="0" cy="0"/>
          <a:chOff x="0" y="0"/>
          <a:chExt cx="0" cy="0"/>
        </a:xfrm>
      </p:grpSpPr>
      <p:sp>
        <p:nvSpPr>
          <p:cNvPr id="358" name="Google Shape;358;p55"/>
          <p:cNvSpPr txBox="1"/>
          <p:nvPr/>
        </p:nvSpPr>
        <p:spPr>
          <a:xfrm>
            <a:off x="441450" y="279475"/>
            <a:ext cx="8261100" cy="48102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FINAL ASSESSMENT</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100 POINTS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ctr">
              <a:lnSpc>
                <a:spcPct val="115000"/>
              </a:lnSpc>
              <a:spcBef>
                <a:spcPts val="1200"/>
              </a:spcBef>
              <a:spcAft>
                <a:spcPts val="0"/>
              </a:spcAft>
              <a:buClr>
                <a:schemeClr val="hlink"/>
              </a:buClr>
              <a:buSzPts val="1100"/>
              <a:buFont typeface="Arial"/>
              <a:buNone/>
            </a:pPr>
            <a:r>
              <a:rPr b="1" lang="en" sz="1900">
                <a:solidFill>
                  <a:schemeClr val="lt1"/>
                </a:solidFill>
              </a:rPr>
              <a:t>10</a:t>
            </a:r>
            <a:r>
              <a:rPr b="1" lang="en" sz="1900">
                <a:solidFill>
                  <a:schemeClr val="lt1"/>
                </a:solidFill>
              </a:rPr>
              <a:t>0</a:t>
            </a:r>
            <a:r>
              <a:rPr b="1" lang="en" sz="1500">
                <a:solidFill>
                  <a:schemeClr val="lt1"/>
                </a:solidFill>
              </a:rPr>
              <a:t>%</a:t>
            </a:r>
            <a:r>
              <a:rPr b="1" lang="en" sz="1900">
                <a:solidFill>
                  <a:schemeClr val="lt1"/>
                </a:solidFill>
              </a:rPr>
              <a:t> </a:t>
            </a:r>
            <a:r>
              <a:rPr lang="en" sz="1900">
                <a:solidFill>
                  <a:schemeClr val="lt1"/>
                </a:solidFill>
              </a:rPr>
              <a:t>- online exam (openbook)</a:t>
            </a:r>
            <a:endParaRPr sz="1600">
              <a:solidFill>
                <a:schemeClr val="lt1"/>
              </a:solidFill>
            </a:endParaRPr>
          </a:p>
          <a:p>
            <a:pPr indent="457200" lvl="0" marL="0" rtl="0" algn="ctr">
              <a:lnSpc>
                <a:spcPct val="115000"/>
              </a:lnSpc>
              <a:spcBef>
                <a:spcPts val="120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359" name="Google Shape;359;p55"/>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360" name="Google Shape;360;p55"/>
          <p:cNvPicPr preferRelativeResize="0"/>
          <p:nvPr/>
        </p:nvPicPr>
        <p:blipFill>
          <a:blip r:embed="rId3">
            <a:alphaModFix/>
          </a:blip>
          <a:stretch>
            <a:fillRect/>
          </a:stretch>
        </p:blipFill>
        <p:spPr>
          <a:xfrm>
            <a:off x="3515613" y="1515363"/>
            <a:ext cx="2112774" cy="2112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64" name="Shape 364"/>
        <p:cNvGrpSpPr/>
        <p:nvPr/>
      </p:nvGrpSpPr>
      <p:grpSpPr>
        <a:xfrm>
          <a:off x="0" y="0"/>
          <a:ext cx="0" cy="0"/>
          <a:chOff x="0" y="0"/>
          <a:chExt cx="0" cy="0"/>
        </a:xfrm>
      </p:grpSpPr>
      <p:sp>
        <p:nvSpPr>
          <p:cNvPr id="365" name="Google Shape;365;p56"/>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STUDENT 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IS EXPECTED FROM YOU</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66" name="Google Shape;366;p56"/>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67" name="Google Shape;367;p56"/>
          <p:cNvSpPr txBox="1"/>
          <p:nvPr/>
        </p:nvSpPr>
        <p:spPr>
          <a:xfrm>
            <a:off x="837325" y="1535075"/>
            <a:ext cx="7984500" cy="7995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ATTENDANCE</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You are expected to attend classes consistently, as course concepts build progressively</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pic>
        <p:nvPicPr>
          <p:cNvPr id="368" name="Google Shape;368;p56"/>
          <p:cNvPicPr preferRelativeResize="0"/>
          <p:nvPr/>
        </p:nvPicPr>
        <p:blipFill>
          <a:blip r:embed="rId3">
            <a:alphaModFix/>
          </a:blip>
          <a:stretch>
            <a:fillRect/>
          </a:stretch>
        </p:blipFill>
        <p:spPr>
          <a:xfrm>
            <a:off x="3175400" y="2153850"/>
            <a:ext cx="2793201" cy="27932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72" name="Shape 372"/>
        <p:cNvGrpSpPr/>
        <p:nvPr/>
      </p:nvGrpSpPr>
      <p:grpSpPr>
        <a:xfrm>
          <a:off x="0" y="0"/>
          <a:ext cx="0" cy="0"/>
          <a:chOff x="0" y="0"/>
          <a:chExt cx="0" cy="0"/>
        </a:xfrm>
      </p:grpSpPr>
      <p:sp>
        <p:nvSpPr>
          <p:cNvPr id="373" name="Google Shape;373;p57"/>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STUDENT 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IS EXPECTED FROM YOU</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74" name="Google Shape;374;p57"/>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75" name="Google Shape;375;p57"/>
          <p:cNvSpPr txBox="1"/>
          <p:nvPr/>
        </p:nvSpPr>
        <p:spPr>
          <a:xfrm>
            <a:off x="847275" y="1524150"/>
            <a:ext cx="79845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ACTIVE PARTICIPATION</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Engagement in discussions and in-class activities is essential for understanding real-world business software scenarios.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pic>
        <p:nvPicPr>
          <p:cNvPr id="376" name="Google Shape;376;p57"/>
          <p:cNvPicPr preferRelativeResize="0"/>
          <p:nvPr/>
        </p:nvPicPr>
        <p:blipFill>
          <a:blip r:embed="rId3">
            <a:alphaModFix/>
          </a:blip>
          <a:stretch>
            <a:fillRect/>
          </a:stretch>
        </p:blipFill>
        <p:spPr>
          <a:xfrm>
            <a:off x="3299450" y="2293600"/>
            <a:ext cx="2545100" cy="2545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80" name="Shape 380"/>
        <p:cNvGrpSpPr/>
        <p:nvPr/>
      </p:nvGrpSpPr>
      <p:grpSpPr>
        <a:xfrm>
          <a:off x="0" y="0"/>
          <a:ext cx="0" cy="0"/>
          <a:chOff x="0" y="0"/>
          <a:chExt cx="0" cy="0"/>
        </a:xfrm>
      </p:grpSpPr>
      <p:sp>
        <p:nvSpPr>
          <p:cNvPr id="381" name="Google Shape;381;p58"/>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STUDENT 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IS EXPECTED FROM YOU</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82" name="Google Shape;382;p58"/>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83" name="Google Shape;383;p58"/>
          <p:cNvSpPr txBox="1"/>
          <p:nvPr/>
        </p:nvSpPr>
        <p:spPr>
          <a:xfrm>
            <a:off x="847275" y="1524150"/>
            <a:ext cx="79845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CONCEPTUAL UNDERSTANDING </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The course emphasizes understanding how systems work and interact, rather than memorizing definitions or tools.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pic>
        <p:nvPicPr>
          <p:cNvPr id="384" name="Google Shape;384;p58"/>
          <p:cNvPicPr preferRelativeResize="0"/>
          <p:nvPr/>
        </p:nvPicPr>
        <p:blipFill>
          <a:blip r:embed="rId3">
            <a:alphaModFix/>
          </a:blip>
          <a:stretch>
            <a:fillRect/>
          </a:stretch>
        </p:blipFill>
        <p:spPr>
          <a:xfrm>
            <a:off x="3299450" y="2246625"/>
            <a:ext cx="2545100" cy="2545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88" name="Shape 388"/>
        <p:cNvGrpSpPr/>
        <p:nvPr/>
      </p:nvGrpSpPr>
      <p:grpSpPr>
        <a:xfrm>
          <a:off x="0" y="0"/>
          <a:ext cx="0" cy="0"/>
          <a:chOff x="0" y="0"/>
          <a:chExt cx="0" cy="0"/>
        </a:xfrm>
      </p:grpSpPr>
      <p:sp>
        <p:nvSpPr>
          <p:cNvPr id="389" name="Google Shape;389;p59"/>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STUDENT 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IS EXPECTED FROM YOU</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90" name="Google Shape;390;p59"/>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91" name="Google Shape;391;p59"/>
          <p:cNvSpPr txBox="1"/>
          <p:nvPr/>
        </p:nvSpPr>
        <p:spPr>
          <a:xfrm>
            <a:off x="847275" y="1524150"/>
            <a:ext cx="79845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PROFESSIONAL BEHAVIOR </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You are expected to communicate respectfully, meet deadlines, and follow academic integrity standards.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pic>
        <p:nvPicPr>
          <p:cNvPr id="392" name="Google Shape;392;p59"/>
          <p:cNvPicPr preferRelativeResize="0"/>
          <p:nvPr/>
        </p:nvPicPr>
        <p:blipFill>
          <a:blip r:embed="rId3">
            <a:alphaModFix/>
          </a:blip>
          <a:stretch>
            <a:fillRect/>
          </a:stretch>
        </p:blipFill>
        <p:spPr>
          <a:xfrm>
            <a:off x="3299450" y="2293600"/>
            <a:ext cx="2545100" cy="2545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96" name="Shape 396"/>
        <p:cNvGrpSpPr/>
        <p:nvPr/>
      </p:nvGrpSpPr>
      <p:grpSpPr>
        <a:xfrm>
          <a:off x="0" y="0"/>
          <a:ext cx="0" cy="0"/>
          <a:chOff x="0" y="0"/>
          <a:chExt cx="0" cy="0"/>
        </a:xfrm>
      </p:grpSpPr>
      <p:sp>
        <p:nvSpPr>
          <p:cNvPr id="397" name="Google Shape;397;p60"/>
          <p:cNvSpPr txBox="1"/>
          <p:nvPr/>
        </p:nvSpPr>
        <p:spPr>
          <a:xfrm>
            <a:off x="441450" y="279475"/>
            <a:ext cx="8261100" cy="8466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PRACTICAL VALUE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HOW THIS HELPS YOUR CAREER</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98" name="Google Shape;398;p60"/>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99" name="Google Shape;399;p60"/>
          <p:cNvSpPr txBox="1"/>
          <p:nvPr/>
        </p:nvSpPr>
        <p:spPr>
          <a:xfrm>
            <a:off x="441450" y="1579263"/>
            <a:ext cx="39402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INDUSTRY READINESS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You gain exposure to software systems commonly used in real organizations, reducing the learning curve during internships.</a:t>
            </a:r>
            <a:endParaRPr>
              <a:solidFill>
                <a:schemeClr val="lt1"/>
              </a:solidFill>
            </a:endParaRPr>
          </a:p>
        </p:txBody>
      </p:sp>
      <p:sp>
        <p:nvSpPr>
          <p:cNvPr id="400" name="Google Shape;400;p60"/>
          <p:cNvSpPr txBox="1"/>
          <p:nvPr/>
        </p:nvSpPr>
        <p:spPr>
          <a:xfrm>
            <a:off x="4838000" y="1552625"/>
            <a:ext cx="39903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INTERVIEW </a:t>
            </a:r>
            <a:r>
              <a:rPr b="1" lang="en" sz="1900">
                <a:solidFill>
                  <a:schemeClr val="lt1"/>
                </a:solidFill>
              </a:rPr>
              <a:t>CONFIDENCE</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Understanding how business software works allows students to answer scenario-based interview questions more effectively.</a:t>
            </a:r>
            <a:endParaRPr>
              <a:solidFill>
                <a:schemeClr val="lt1"/>
              </a:solidFill>
            </a:endParaRPr>
          </a:p>
        </p:txBody>
      </p:sp>
      <p:sp>
        <p:nvSpPr>
          <p:cNvPr id="401" name="Google Shape;401;p60"/>
          <p:cNvSpPr txBox="1"/>
          <p:nvPr/>
        </p:nvSpPr>
        <p:spPr>
          <a:xfrm>
            <a:off x="441450" y="3531425"/>
            <a:ext cx="41205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SYSTEM LEVEL UNDERSTANDING</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The course develops the ability to see organizations as integrated digital systems rather than isolated applications.</a:t>
            </a:r>
            <a:endParaRPr>
              <a:solidFill>
                <a:schemeClr val="lt1"/>
              </a:solidFill>
            </a:endParaRPr>
          </a:p>
        </p:txBody>
      </p:sp>
      <p:sp>
        <p:nvSpPr>
          <p:cNvPr id="402" name="Google Shape;402;p60"/>
          <p:cNvSpPr txBox="1"/>
          <p:nvPr/>
        </p:nvSpPr>
        <p:spPr>
          <a:xfrm>
            <a:off x="4838000" y="3531425"/>
            <a:ext cx="39903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BUSINESS AWARENESS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Students learn how technical systems support business decisions, operations, and management goals.</a:t>
            </a:r>
            <a:endParaRPr>
              <a:solidFill>
                <a:schemeClr val="lt1"/>
              </a:solidFill>
            </a:endParaRPr>
          </a:p>
        </p:txBody>
      </p:sp>
      <p:cxnSp>
        <p:nvCxnSpPr>
          <p:cNvPr id="403" name="Google Shape;403;p60"/>
          <p:cNvCxnSpPr/>
          <p:nvPr/>
        </p:nvCxnSpPr>
        <p:spPr>
          <a:xfrm>
            <a:off x="441450" y="3080050"/>
            <a:ext cx="8100900" cy="18000"/>
          </a:xfrm>
          <a:prstGeom prst="straightConnector1">
            <a:avLst/>
          </a:prstGeom>
          <a:noFill/>
          <a:ln cap="flat" cmpd="sng" w="76200">
            <a:solidFill>
              <a:schemeClr val="lt1"/>
            </a:solidFill>
            <a:prstDash val="solid"/>
            <a:round/>
            <a:headEnd len="med" w="med" type="none"/>
            <a:tailEnd len="med" w="med" type="none"/>
          </a:ln>
        </p:spPr>
      </p:cxnSp>
      <p:cxnSp>
        <p:nvCxnSpPr>
          <p:cNvPr id="404" name="Google Shape;404;p60"/>
          <p:cNvCxnSpPr/>
          <p:nvPr/>
        </p:nvCxnSpPr>
        <p:spPr>
          <a:xfrm rot="10800000">
            <a:off x="4571950" y="1105922"/>
            <a:ext cx="20100" cy="3736800"/>
          </a:xfrm>
          <a:prstGeom prst="straightConnector1">
            <a:avLst/>
          </a:prstGeom>
          <a:noFill/>
          <a:ln cap="flat" cmpd="sng" w="76200">
            <a:solidFill>
              <a:schemeClr val="l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08" name="Shape 408"/>
        <p:cNvGrpSpPr/>
        <p:nvPr/>
      </p:nvGrpSpPr>
      <p:grpSpPr>
        <a:xfrm>
          <a:off x="0" y="0"/>
          <a:ext cx="0" cy="0"/>
          <a:chOff x="0" y="0"/>
          <a:chExt cx="0" cy="0"/>
        </a:xfrm>
      </p:grpSpPr>
      <p:sp>
        <p:nvSpPr>
          <p:cNvPr id="409" name="Google Shape;409;p61"/>
          <p:cNvSpPr txBox="1"/>
          <p:nvPr/>
        </p:nvSpPr>
        <p:spPr>
          <a:xfrm>
            <a:off x="441450" y="279475"/>
            <a:ext cx="8261100" cy="2148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THE SOFTWARE RUNS THE WORLD</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INDUSTRY REALITY CHECK</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410" name="Google Shape;410;p61"/>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11" name="Google Shape;411;p61"/>
          <p:cNvPicPr preferRelativeResize="0"/>
          <p:nvPr/>
        </p:nvPicPr>
        <p:blipFill rotWithShape="1">
          <a:blip r:embed="rId3">
            <a:alphaModFix/>
          </a:blip>
          <a:srcRect b="3426" l="11949" r="11351" t="4475"/>
          <a:stretch/>
        </p:blipFill>
        <p:spPr>
          <a:xfrm>
            <a:off x="122475" y="1116425"/>
            <a:ext cx="4203651" cy="3578650"/>
          </a:xfrm>
          <a:prstGeom prst="rect">
            <a:avLst/>
          </a:prstGeom>
          <a:noFill/>
          <a:ln>
            <a:noFill/>
          </a:ln>
        </p:spPr>
      </p:pic>
      <p:sp>
        <p:nvSpPr>
          <p:cNvPr id="412" name="Google Shape;412;p61"/>
          <p:cNvSpPr txBox="1"/>
          <p:nvPr/>
        </p:nvSpPr>
        <p:spPr>
          <a:xfrm>
            <a:off x="4326125" y="1482700"/>
            <a:ext cx="4565400" cy="2646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Modern businesses operate through software</a:t>
            </a:r>
            <a:endParaRPr sz="1900">
              <a:solidFill>
                <a:schemeClr val="lt1"/>
              </a:solidFill>
            </a:endParaRPr>
          </a:p>
          <a:p>
            <a:pPr indent="45720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Decisions, money, customers, employees are all DIGITAL</a:t>
            </a:r>
            <a:endParaRPr sz="1900">
              <a:solidFill>
                <a:schemeClr val="lt1"/>
              </a:solidFill>
            </a:endParaRPr>
          </a:p>
          <a:p>
            <a:pPr indent="45720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IT specialists work inside business systems, not outside them</a:t>
            </a:r>
            <a:endParaRPr sz="19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16" name="Shape 416"/>
        <p:cNvGrpSpPr/>
        <p:nvPr/>
      </p:nvGrpSpPr>
      <p:grpSpPr>
        <a:xfrm>
          <a:off x="0" y="0"/>
          <a:ext cx="0" cy="0"/>
          <a:chOff x="0" y="0"/>
          <a:chExt cx="0" cy="0"/>
        </a:xfrm>
      </p:grpSpPr>
      <p:sp>
        <p:nvSpPr>
          <p:cNvPr id="417" name="Google Shape;417;p62"/>
          <p:cNvSpPr txBox="1"/>
          <p:nvPr/>
        </p:nvSpPr>
        <p:spPr>
          <a:xfrm>
            <a:off x="197375" y="279475"/>
            <a:ext cx="8833800" cy="976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ENTERPRISE RESOURCE PLANNING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18" name="Google Shape;418;p62"/>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19" name="Google Shape;419;p62"/>
          <p:cNvPicPr preferRelativeResize="0"/>
          <p:nvPr/>
        </p:nvPicPr>
        <p:blipFill rotWithShape="1">
          <a:blip r:embed="rId3">
            <a:alphaModFix/>
          </a:blip>
          <a:srcRect b="4739" l="3767" r="4556" t="4119"/>
          <a:stretch/>
        </p:blipFill>
        <p:spPr>
          <a:xfrm>
            <a:off x="2319225" y="1166250"/>
            <a:ext cx="4505551" cy="3780800"/>
          </a:xfrm>
          <a:prstGeom prst="rect">
            <a:avLst/>
          </a:prstGeom>
          <a:noFill/>
          <a:ln>
            <a:noFill/>
          </a:ln>
        </p:spPr>
      </p:pic>
      <p:sp>
        <p:nvSpPr>
          <p:cNvPr id="420" name="Google Shape;420;p62"/>
          <p:cNvSpPr txBox="1"/>
          <p:nvPr/>
        </p:nvSpPr>
        <p:spPr>
          <a:xfrm>
            <a:off x="4386025" y="3010325"/>
            <a:ext cx="498300" cy="2925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rgbClr val="003863"/>
                </a:solidFill>
                <a:latin typeface="DM Sans"/>
                <a:ea typeface="DM Sans"/>
                <a:cs typeface="DM Sans"/>
                <a:sym typeface="DM Sans"/>
              </a:rPr>
              <a:t>ERP</a:t>
            </a:r>
            <a:endParaRPr b="1" sz="1900">
              <a:solidFill>
                <a:srgbClr val="003863"/>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271" name="Shape 271"/>
        <p:cNvGrpSpPr/>
        <p:nvPr/>
      </p:nvGrpSpPr>
      <p:grpSpPr>
        <a:xfrm>
          <a:off x="0" y="0"/>
          <a:ext cx="0" cy="0"/>
          <a:chOff x="0" y="0"/>
          <a:chExt cx="0" cy="0"/>
        </a:xfrm>
      </p:grpSpPr>
      <p:pic>
        <p:nvPicPr>
          <p:cNvPr id="272" name="Google Shape;272;p45" title="WhatsApp Image 2026-01-20 at 22.46.57.jpeg"/>
          <p:cNvPicPr preferRelativeResize="0"/>
          <p:nvPr/>
        </p:nvPicPr>
        <p:blipFill rotWithShape="1">
          <a:blip r:embed="rId3">
            <a:alphaModFix/>
          </a:blip>
          <a:srcRect b="26107" l="18616" r="15083" t="11745"/>
          <a:stretch/>
        </p:blipFill>
        <p:spPr>
          <a:xfrm>
            <a:off x="666750" y="1385550"/>
            <a:ext cx="3022500" cy="2748300"/>
          </a:xfrm>
          <a:prstGeom prst="ellipse">
            <a:avLst/>
          </a:prstGeom>
          <a:noFill/>
          <a:ln>
            <a:noFill/>
          </a:ln>
        </p:spPr>
      </p:pic>
      <p:sp>
        <p:nvSpPr>
          <p:cNvPr id="273" name="Google Shape;273;p45"/>
          <p:cNvSpPr txBox="1"/>
          <p:nvPr/>
        </p:nvSpPr>
        <p:spPr>
          <a:xfrm>
            <a:off x="3811225" y="2297325"/>
            <a:ext cx="4820700" cy="3231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0" lang="en" sz="2100" u="none" cap="none" strike="noStrike">
                <a:solidFill>
                  <a:srgbClr val="A5B4FC"/>
                </a:solidFill>
                <a:latin typeface="Montserrat"/>
                <a:ea typeface="Montserrat"/>
                <a:cs typeface="Montserrat"/>
                <a:sym typeface="Montserrat"/>
              </a:rPr>
              <a:t>Nurbekov Mirlan</a:t>
            </a:r>
            <a:endParaRPr/>
          </a:p>
        </p:txBody>
      </p:sp>
      <p:sp>
        <p:nvSpPr>
          <p:cNvPr id="274" name="Google Shape;274;p45"/>
          <p:cNvSpPr txBox="1"/>
          <p:nvPr/>
        </p:nvSpPr>
        <p:spPr>
          <a:xfrm>
            <a:off x="3811225" y="2811675"/>
            <a:ext cx="4591200" cy="231000"/>
          </a:xfrm>
          <a:prstGeom prst="rect">
            <a:avLst/>
          </a:prstGeom>
          <a:noFill/>
          <a:ln>
            <a:noFill/>
          </a:ln>
        </p:spPr>
        <p:txBody>
          <a:bodyPr anchorCtr="0" anchor="t" bIns="0" lIns="285750" spcFirstLastPara="1" rIns="0" wrap="square" tIns="0">
            <a:spAutoFit/>
          </a:bodyPr>
          <a:lstStyle/>
          <a:p>
            <a:pPr indent="0" lvl="0" marL="0" marR="0" rtl="0" algn="l">
              <a:lnSpc>
                <a:spcPct val="160000"/>
              </a:lnSpc>
              <a:spcBef>
                <a:spcPts val="0"/>
              </a:spcBef>
              <a:spcAft>
                <a:spcPts val="0"/>
              </a:spcAft>
              <a:buNone/>
            </a:pPr>
            <a:r>
              <a:rPr b="0" i="0" lang="en" sz="1500" u="none" cap="none" strike="noStrike">
                <a:solidFill>
                  <a:srgbClr val="E2E8F0"/>
                </a:solidFill>
                <a:latin typeface="Open Sans"/>
                <a:ea typeface="Open Sans"/>
                <a:cs typeface="Open Sans"/>
                <a:sym typeface="Open Sans"/>
              </a:rPr>
              <a:t>Office: H 20</a:t>
            </a:r>
            <a:r>
              <a:rPr lang="en" sz="1500">
                <a:solidFill>
                  <a:srgbClr val="E2E8F0"/>
                </a:solidFill>
                <a:latin typeface="Open Sans"/>
                <a:ea typeface="Open Sans"/>
                <a:cs typeface="Open Sans"/>
                <a:sym typeface="Open Sans"/>
              </a:rPr>
              <a:t>7</a:t>
            </a:r>
            <a:endParaRPr/>
          </a:p>
        </p:txBody>
      </p:sp>
      <p:sp>
        <p:nvSpPr>
          <p:cNvPr id="275" name="Google Shape;275;p45"/>
          <p:cNvSpPr txBox="1"/>
          <p:nvPr/>
        </p:nvSpPr>
        <p:spPr>
          <a:xfrm>
            <a:off x="3811225" y="3306975"/>
            <a:ext cx="5124900" cy="231000"/>
          </a:xfrm>
          <a:prstGeom prst="rect">
            <a:avLst/>
          </a:prstGeom>
          <a:noFill/>
          <a:ln>
            <a:noFill/>
          </a:ln>
        </p:spPr>
        <p:txBody>
          <a:bodyPr anchorCtr="0" anchor="t" bIns="0" lIns="285750" spcFirstLastPara="1" rIns="0" wrap="square" tIns="0">
            <a:spAutoFit/>
          </a:bodyPr>
          <a:lstStyle/>
          <a:p>
            <a:pPr indent="0" lvl="0" marL="0" marR="0" rtl="0" algn="l">
              <a:lnSpc>
                <a:spcPct val="160000"/>
              </a:lnSpc>
              <a:spcBef>
                <a:spcPts val="0"/>
              </a:spcBef>
              <a:spcAft>
                <a:spcPts val="0"/>
              </a:spcAft>
              <a:buNone/>
            </a:pPr>
            <a:r>
              <a:rPr lang="en" sz="1500">
                <a:solidFill>
                  <a:srgbClr val="E2E8F0"/>
                </a:solidFill>
                <a:latin typeface="Open Sans"/>
                <a:ea typeface="Open Sans"/>
                <a:cs typeface="Open Sans"/>
                <a:sym typeface="Open Sans"/>
              </a:rPr>
              <a:t>Monday–Friday, 08:00–17:00</a:t>
            </a:r>
            <a:endParaRPr/>
          </a:p>
        </p:txBody>
      </p:sp>
      <p:sp>
        <p:nvSpPr>
          <p:cNvPr id="276" name="Google Shape;276;p45"/>
          <p:cNvSpPr txBox="1"/>
          <p:nvPr/>
        </p:nvSpPr>
        <p:spPr>
          <a:xfrm>
            <a:off x="3811225" y="3802275"/>
            <a:ext cx="4591200" cy="231000"/>
          </a:xfrm>
          <a:prstGeom prst="rect">
            <a:avLst/>
          </a:prstGeom>
          <a:noFill/>
          <a:ln>
            <a:noFill/>
          </a:ln>
        </p:spPr>
        <p:txBody>
          <a:bodyPr anchorCtr="0" anchor="t" bIns="0" lIns="285750" spcFirstLastPara="1" rIns="0" wrap="square" tIns="0">
            <a:spAutoFit/>
          </a:bodyPr>
          <a:lstStyle/>
          <a:p>
            <a:pPr indent="0" lvl="0" marL="0" marR="0" rtl="0" algn="l">
              <a:lnSpc>
                <a:spcPct val="160000"/>
              </a:lnSpc>
              <a:spcBef>
                <a:spcPts val="0"/>
              </a:spcBef>
              <a:spcAft>
                <a:spcPts val="0"/>
              </a:spcAft>
              <a:buNone/>
            </a:pPr>
            <a:r>
              <a:rPr b="0" i="0" lang="en" sz="1500" u="none" cap="none" strike="noStrike">
                <a:solidFill>
                  <a:srgbClr val="E2E8F0"/>
                </a:solidFill>
                <a:latin typeface="Open Sans"/>
                <a:ea typeface="Open Sans"/>
                <a:cs typeface="Open Sans"/>
                <a:sym typeface="Open Sans"/>
              </a:rPr>
              <a:t>mirlan.nurbekov@alatoo.edu.kg</a:t>
            </a:r>
            <a:endParaRPr/>
          </a:p>
        </p:txBody>
      </p:sp>
      <p:pic>
        <p:nvPicPr>
          <p:cNvPr descr="image.png" id="277" name="Google Shape;277;p45"/>
          <p:cNvPicPr preferRelativeResize="0"/>
          <p:nvPr/>
        </p:nvPicPr>
        <p:blipFill rotWithShape="1">
          <a:blip r:embed="rId4">
            <a:alphaModFix/>
          </a:blip>
          <a:srcRect b="0" l="0" r="0" t="0"/>
          <a:stretch/>
        </p:blipFill>
        <p:spPr>
          <a:xfrm>
            <a:off x="3811225" y="2765625"/>
            <a:ext cx="460925" cy="323100"/>
          </a:xfrm>
          <a:prstGeom prst="rect">
            <a:avLst/>
          </a:prstGeom>
          <a:noFill/>
          <a:ln>
            <a:noFill/>
          </a:ln>
        </p:spPr>
      </p:pic>
      <p:pic>
        <p:nvPicPr>
          <p:cNvPr descr="image.png" id="278" name="Google Shape;278;p45"/>
          <p:cNvPicPr preferRelativeResize="0"/>
          <p:nvPr/>
        </p:nvPicPr>
        <p:blipFill rotWithShape="1">
          <a:blip r:embed="rId5">
            <a:alphaModFix/>
          </a:blip>
          <a:srcRect b="0" l="0" r="0" t="0"/>
          <a:stretch/>
        </p:blipFill>
        <p:spPr>
          <a:xfrm>
            <a:off x="3811225" y="3289496"/>
            <a:ext cx="398950" cy="265967"/>
          </a:xfrm>
          <a:prstGeom prst="rect">
            <a:avLst/>
          </a:prstGeom>
          <a:noFill/>
          <a:ln>
            <a:noFill/>
          </a:ln>
        </p:spPr>
      </p:pic>
      <p:pic>
        <p:nvPicPr>
          <p:cNvPr descr="image.png" id="279" name="Google Shape;279;p45"/>
          <p:cNvPicPr preferRelativeResize="0"/>
          <p:nvPr/>
        </p:nvPicPr>
        <p:blipFill rotWithShape="1">
          <a:blip r:embed="rId6">
            <a:alphaModFix/>
          </a:blip>
          <a:srcRect b="0" l="0" r="27588" t="0"/>
          <a:stretch/>
        </p:blipFill>
        <p:spPr>
          <a:xfrm>
            <a:off x="3811225" y="3802300"/>
            <a:ext cx="250889" cy="231000"/>
          </a:xfrm>
          <a:prstGeom prst="rect">
            <a:avLst/>
          </a:prstGeom>
          <a:noFill/>
          <a:ln>
            <a:noFill/>
          </a:ln>
        </p:spPr>
      </p:pic>
      <p:sp>
        <p:nvSpPr>
          <p:cNvPr id="280" name="Google Shape;280;p45"/>
          <p:cNvSpPr txBox="1"/>
          <p:nvPr/>
        </p:nvSpPr>
        <p:spPr>
          <a:xfrm>
            <a:off x="666750" y="476250"/>
            <a:ext cx="2582700" cy="5541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 sz="3600">
                <a:solidFill>
                  <a:srgbClr val="FFFFFF"/>
                </a:solidFill>
                <a:latin typeface="Montserrat"/>
                <a:ea typeface="Montserrat"/>
                <a:cs typeface="Montserrat"/>
                <a:sym typeface="Montserrat"/>
              </a:rPr>
              <a:t>Lecturer</a:t>
            </a:r>
            <a:endParaRPr/>
          </a:p>
        </p:txBody>
      </p:sp>
      <p:sp>
        <p:nvSpPr>
          <p:cNvPr id="281" name="Google Shape;281;p45"/>
          <p:cNvSpPr/>
          <p:nvPr/>
        </p:nvSpPr>
        <p:spPr>
          <a:xfrm>
            <a:off x="476250" y="476250"/>
            <a:ext cx="57300" cy="552600"/>
          </a:xfrm>
          <a:prstGeom prst="rect">
            <a:avLst/>
          </a:prstGeom>
          <a:solidFill>
            <a:srgbClr val="4F46E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000000"/>
              </a:solidFill>
              <a:latin typeface="Calibri"/>
              <a:ea typeface="Calibri"/>
              <a:cs typeface="Calibri"/>
              <a:sym typeface="Calibri"/>
            </a:endParaRPr>
          </a:p>
        </p:txBody>
      </p:sp>
      <p:cxnSp>
        <p:nvCxnSpPr>
          <p:cNvPr id="282" name="Google Shape;282;p45"/>
          <p:cNvCxnSpPr/>
          <p:nvPr/>
        </p:nvCxnSpPr>
        <p:spPr>
          <a:xfrm flipH="1" rot="10800000">
            <a:off x="3811225" y="2097925"/>
            <a:ext cx="4612200" cy="300"/>
          </a:xfrm>
          <a:prstGeom prst="straightConnector1">
            <a:avLst/>
          </a:prstGeom>
          <a:noFill/>
          <a:ln cap="flat" cmpd="sng" w="38100">
            <a:solidFill>
              <a:schemeClr val="lt1"/>
            </a:solidFill>
            <a:prstDash val="solid"/>
            <a:round/>
            <a:headEnd len="med" w="med" type="none"/>
            <a:tailEnd len="med" w="med" type="none"/>
          </a:ln>
        </p:spPr>
      </p:cxnSp>
      <p:pic>
        <p:nvPicPr>
          <p:cNvPr id="283" name="Google Shape;283;p45"/>
          <p:cNvPicPr preferRelativeResize="0"/>
          <p:nvPr/>
        </p:nvPicPr>
        <p:blipFill>
          <a:blip r:embed="rId7">
            <a:alphaModFix/>
          </a:blip>
          <a:stretch>
            <a:fillRect/>
          </a:stretch>
        </p:blipFill>
        <p:spPr>
          <a:xfrm>
            <a:off x="6001553" y="250450"/>
            <a:ext cx="2421872" cy="1855626"/>
          </a:xfrm>
          <a:prstGeom prst="rect">
            <a:avLst/>
          </a:prstGeom>
          <a:noFill/>
          <a:ln>
            <a:noFill/>
          </a:ln>
        </p:spPr>
      </p:pic>
      <p:pic>
        <p:nvPicPr>
          <p:cNvPr id="284" name="Google Shape;284;p45"/>
          <p:cNvPicPr preferRelativeResize="0"/>
          <p:nvPr/>
        </p:nvPicPr>
        <p:blipFill>
          <a:blip r:embed="rId8">
            <a:alphaModFix/>
          </a:blip>
          <a:stretch>
            <a:fillRect/>
          </a:stretch>
        </p:blipFill>
        <p:spPr>
          <a:xfrm>
            <a:off x="3943187" y="196450"/>
            <a:ext cx="2202924" cy="22029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24" name="Shape 424"/>
        <p:cNvGrpSpPr/>
        <p:nvPr/>
      </p:nvGrpSpPr>
      <p:grpSpPr>
        <a:xfrm>
          <a:off x="0" y="0"/>
          <a:ext cx="0" cy="0"/>
          <a:chOff x="0" y="0"/>
          <a:chExt cx="0" cy="0"/>
        </a:xfrm>
      </p:grpSpPr>
      <p:sp>
        <p:nvSpPr>
          <p:cNvPr id="425" name="Google Shape;425;p63"/>
          <p:cNvSpPr txBox="1"/>
          <p:nvPr/>
        </p:nvSpPr>
        <p:spPr>
          <a:xfrm>
            <a:off x="197375" y="279475"/>
            <a:ext cx="8833800" cy="3829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ENTERPRISE RESOURCE PLANNING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rPr lang="en" sz="1900">
                <a:solidFill>
                  <a:schemeClr val="lt1"/>
                </a:solidFill>
              </a:rPr>
              <a:t>Enterprise Resource Planning (ERP) systems are integrated software platforms designed to manage and coordinate all major business processes within a single organization. Instead of using separate systems for finance, human resources, inventory, and operations, an ERP system centralizes data and workflows into one unified environment.</a:t>
            </a:r>
            <a:endParaRPr sz="1900">
              <a:solidFill>
                <a:schemeClr val="lt1"/>
              </a:solidFill>
            </a:endParaRPr>
          </a:p>
        </p:txBody>
      </p:sp>
      <p:cxnSp>
        <p:nvCxnSpPr>
          <p:cNvPr id="426" name="Google Shape;426;p63"/>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27" name="Google Shape;427;p63"/>
          <p:cNvPicPr preferRelativeResize="0"/>
          <p:nvPr/>
        </p:nvPicPr>
        <p:blipFill>
          <a:blip r:embed="rId3">
            <a:alphaModFix/>
          </a:blip>
          <a:stretch>
            <a:fillRect/>
          </a:stretch>
        </p:blipFill>
        <p:spPr>
          <a:xfrm>
            <a:off x="3504529" y="1160900"/>
            <a:ext cx="2134950" cy="1498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31" name="Shape 431"/>
        <p:cNvGrpSpPr/>
        <p:nvPr/>
      </p:nvGrpSpPr>
      <p:grpSpPr>
        <a:xfrm>
          <a:off x="0" y="0"/>
          <a:ext cx="0" cy="0"/>
          <a:chOff x="0" y="0"/>
          <a:chExt cx="0" cy="0"/>
        </a:xfrm>
      </p:grpSpPr>
      <p:sp>
        <p:nvSpPr>
          <p:cNvPr id="432" name="Google Shape;432;p64"/>
          <p:cNvSpPr txBox="1"/>
          <p:nvPr/>
        </p:nvSpPr>
        <p:spPr>
          <a:xfrm>
            <a:off x="197375" y="279475"/>
            <a:ext cx="8833800" cy="1006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ENTERPRISE RESOURCE PLANNING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33" name="Google Shape;433;p64"/>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434" name="Google Shape;434;p64"/>
          <p:cNvSpPr txBox="1"/>
          <p:nvPr/>
        </p:nvSpPr>
        <p:spPr>
          <a:xfrm>
            <a:off x="4385925" y="1555000"/>
            <a:ext cx="4560600" cy="23103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ERP systems provide a single source of truth, meaning all departments work with the same data in real time. This reduces inconsistencies, improves coordination between teams, and enables management to make informed decisions based on accurate, up-to-date information.</a:t>
            </a:r>
            <a:endParaRPr sz="1900">
              <a:solidFill>
                <a:schemeClr val="lt1"/>
              </a:solidFill>
            </a:endParaRPr>
          </a:p>
        </p:txBody>
      </p:sp>
      <p:pic>
        <p:nvPicPr>
          <p:cNvPr id="435" name="Google Shape;435;p64"/>
          <p:cNvPicPr preferRelativeResize="0"/>
          <p:nvPr/>
        </p:nvPicPr>
        <p:blipFill>
          <a:blip r:embed="rId3">
            <a:alphaModFix/>
          </a:blip>
          <a:stretch>
            <a:fillRect/>
          </a:stretch>
        </p:blipFill>
        <p:spPr>
          <a:xfrm>
            <a:off x="274375" y="1229050"/>
            <a:ext cx="4111539" cy="3552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39" name="Shape 439"/>
        <p:cNvGrpSpPr/>
        <p:nvPr/>
      </p:nvGrpSpPr>
      <p:grpSpPr>
        <a:xfrm>
          <a:off x="0" y="0"/>
          <a:ext cx="0" cy="0"/>
          <a:chOff x="0" y="0"/>
          <a:chExt cx="0" cy="0"/>
        </a:xfrm>
      </p:grpSpPr>
      <p:sp>
        <p:nvSpPr>
          <p:cNvPr id="440" name="Google Shape;440;p65"/>
          <p:cNvSpPr txBox="1"/>
          <p:nvPr/>
        </p:nvSpPr>
        <p:spPr>
          <a:xfrm>
            <a:off x="441450" y="279475"/>
            <a:ext cx="8261100" cy="1475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CUSTOMER RELATIONSHIP </a:t>
            </a:r>
            <a:r>
              <a:rPr b="1" lang="en" sz="1200">
                <a:solidFill>
                  <a:schemeClr val="lt1"/>
                </a:solidFill>
                <a:latin typeface="Montserrat"/>
                <a:ea typeface="Montserrat"/>
                <a:cs typeface="Montserrat"/>
                <a:sym typeface="Montserrat"/>
              </a:rPr>
              <a:t>MANAGEMENT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41" name="Google Shape;441;p65"/>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42" name="Google Shape;442;p65"/>
          <p:cNvPicPr preferRelativeResize="0"/>
          <p:nvPr/>
        </p:nvPicPr>
        <p:blipFill rotWithShape="1">
          <a:blip r:embed="rId3">
            <a:alphaModFix/>
          </a:blip>
          <a:srcRect b="24311" l="0" r="0" t="0"/>
          <a:stretch/>
        </p:blipFill>
        <p:spPr>
          <a:xfrm>
            <a:off x="1158950" y="1521425"/>
            <a:ext cx="6826099" cy="2917249"/>
          </a:xfrm>
          <a:prstGeom prst="rect">
            <a:avLst/>
          </a:prstGeom>
          <a:noFill/>
          <a:ln>
            <a:noFill/>
          </a:ln>
          <a:effectLst>
            <a:outerShdw blurRad="57150" rotWithShape="0" algn="bl" dir="7920000" dist="19050">
              <a:srgbClr val="000000">
                <a:alpha val="90000"/>
              </a:srgbClr>
            </a:outerShdw>
          </a:effectLst>
        </p:spPr>
      </p:pic>
      <p:sp>
        <p:nvSpPr>
          <p:cNvPr id="443" name="Google Shape;443;p65"/>
          <p:cNvSpPr txBox="1"/>
          <p:nvPr/>
        </p:nvSpPr>
        <p:spPr>
          <a:xfrm>
            <a:off x="3713150" y="2511950"/>
            <a:ext cx="1251000" cy="8004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5200">
                <a:solidFill>
                  <a:srgbClr val="003863"/>
                </a:solidFill>
                <a:latin typeface="Oswald"/>
                <a:ea typeface="Oswald"/>
                <a:cs typeface="Oswald"/>
                <a:sym typeface="Oswald"/>
              </a:rPr>
              <a:t>CRM</a:t>
            </a:r>
            <a:endParaRPr b="1" sz="5200">
              <a:solidFill>
                <a:srgbClr val="003863"/>
              </a:solidFill>
              <a:latin typeface="Oswald"/>
              <a:ea typeface="Oswald"/>
              <a:cs typeface="Oswald"/>
              <a:sym typeface="Oswa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47" name="Shape 447"/>
        <p:cNvGrpSpPr/>
        <p:nvPr/>
      </p:nvGrpSpPr>
      <p:grpSpPr>
        <a:xfrm>
          <a:off x="0" y="0"/>
          <a:ext cx="0" cy="0"/>
          <a:chOff x="0" y="0"/>
          <a:chExt cx="0" cy="0"/>
        </a:xfrm>
      </p:grpSpPr>
      <p:sp>
        <p:nvSpPr>
          <p:cNvPr id="448" name="Google Shape;448;p66"/>
          <p:cNvSpPr txBox="1"/>
          <p:nvPr/>
        </p:nvSpPr>
        <p:spPr>
          <a:xfrm>
            <a:off x="441450" y="279475"/>
            <a:ext cx="8261100" cy="1475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CUSTOMER RELATIONSHIP MANAGEMENT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49" name="Google Shape;449;p66"/>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50" name="Google Shape;450;p66"/>
          <p:cNvPicPr preferRelativeResize="0"/>
          <p:nvPr/>
        </p:nvPicPr>
        <p:blipFill rotWithShape="1">
          <a:blip r:embed="rId3">
            <a:alphaModFix/>
          </a:blip>
          <a:srcRect b="3005" l="7545" r="2727" t="3945"/>
          <a:stretch/>
        </p:blipFill>
        <p:spPr>
          <a:xfrm>
            <a:off x="5184025" y="1545050"/>
            <a:ext cx="3762600" cy="2731225"/>
          </a:xfrm>
          <a:prstGeom prst="rect">
            <a:avLst/>
          </a:prstGeom>
          <a:noFill/>
          <a:ln>
            <a:noFill/>
          </a:ln>
        </p:spPr>
      </p:pic>
      <p:sp>
        <p:nvSpPr>
          <p:cNvPr id="451" name="Google Shape;451;p66"/>
          <p:cNvSpPr txBox="1"/>
          <p:nvPr/>
        </p:nvSpPr>
        <p:spPr>
          <a:xfrm>
            <a:off x="139525" y="1219775"/>
            <a:ext cx="5143500" cy="36558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Customer Relationship Management (CRM) systems are software platforms used to track, organize, and manage all interactions between a company and its customers. A CRM system stores customer information, communication history, sales activities, and transaction data in one centralized system. These systems allow companies to treat customers not as isolated contacts, but as long-term business assets whose behavior, preferences, and value can be analyzed and managed over time.</a:t>
            </a:r>
            <a:endParaRPr sz="19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55" name="Shape 455"/>
        <p:cNvGrpSpPr/>
        <p:nvPr/>
      </p:nvGrpSpPr>
      <p:grpSpPr>
        <a:xfrm>
          <a:off x="0" y="0"/>
          <a:ext cx="0" cy="0"/>
          <a:chOff x="0" y="0"/>
          <a:chExt cx="0" cy="0"/>
        </a:xfrm>
      </p:grpSpPr>
      <p:sp>
        <p:nvSpPr>
          <p:cNvPr id="456" name="Google Shape;456;p67"/>
          <p:cNvSpPr txBox="1"/>
          <p:nvPr/>
        </p:nvSpPr>
        <p:spPr>
          <a:xfrm>
            <a:off x="441450" y="279475"/>
            <a:ext cx="8261100" cy="34932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ANALYTICS TOOLS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57" name="Google Shape;457;p67"/>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458" name="Google Shape;458;p67"/>
          <p:cNvSpPr txBox="1"/>
          <p:nvPr/>
        </p:nvSpPr>
        <p:spPr>
          <a:xfrm>
            <a:off x="139525" y="1219775"/>
            <a:ext cx="5143500" cy="3992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Analytics tools are software systems that collect, process, and visualize business data to support managerial and operational decision-making. Instead of relying on intuition or manual reports, organizations use analytics tools to transform raw data into meaningful insights.These tools aggregate data from multiple systems such as ERP, CRM,accounting software and present it in the form of dashboards, reports, and performance indicators.</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p:txBody>
      </p:sp>
      <p:pic>
        <p:nvPicPr>
          <p:cNvPr id="459" name="Google Shape;459;p67"/>
          <p:cNvPicPr preferRelativeResize="0"/>
          <p:nvPr/>
        </p:nvPicPr>
        <p:blipFill>
          <a:blip r:embed="rId3">
            <a:alphaModFix/>
          </a:blip>
          <a:stretch>
            <a:fillRect/>
          </a:stretch>
        </p:blipFill>
        <p:spPr>
          <a:xfrm>
            <a:off x="4957475" y="1219775"/>
            <a:ext cx="4029026" cy="3086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63" name="Shape 463"/>
        <p:cNvGrpSpPr/>
        <p:nvPr/>
      </p:nvGrpSpPr>
      <p:grpSpPr>
        <a:xfrm>
          <a:off x="0" y="0"/>
          <a:ext cx="0" cy="0"/>
          <a:chOff x="0" y="0"/>
          <a:chExt cx="0" cy="0"/>
        </a:xfrm>
      </p:grpSpPr>
      <p:sp>
        <p:nvSpPr>
          <p:cNvPr id="464" name="Google Shape;464;p68"/>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TODAY’S INDUSTRY REALITY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IT TEAMS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65" name="Google Shape;465;p68"/>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66" name="Google Shape;466;p68"/>
          <p:cNvPicPr preferRelativeResize="0"/>
          <p:nvPr/>
        </p:nvPicPr>
        <p:blipFill>
          <a:blip r:embed="rId3">
            <a:alphaModFix/>
          </a:blip>
          <a:stretch>
            <a:fillRect/>
          </a:stretch>
        </p:blipFill>
        <p:spPr>
          <a:xfrm>
            <a:off x="4216475" y="2830925"/>
            <a:ext cx="4113248" cy="2312575"/>
          </a:xfrm>
          <a:prstGeom prst="rect">
            <a:avLst/>
          </a:prstGeom>
          <a:noFill/>
          <a:ln>
            <a:noFill/>
          </a:ln>
        </p:spPr>
      </p:pic>
      <p:sp>
        <p:nvSpPr>
          <p:cNvPr id="467" name="Google Shape;467;p68"/>
          <p:cNvSpPr txBox="1"/>
          <p:nvPr/>
        </p:nvSpPr>
        <p:spPr>
          <a:xfrm>
            <a:off x="139525" y="1219775"/>
            <a:ext cx="8851500" cy="19740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lang="en" sz="1900">
                <a:solidFill>
                  <a:schemeClr val="lt1"/>
                </a:solidFill>
              </a:rPr>
              <a:t>Modern IT teams do not work with a single system in isolation. In real organizations, IT specialists are expected to understand how multiple business software systems interact and how changes in one system affect others. ERP, CRM, accounting, project management, and analytics tools form a connected ecosystem. Effective IT work requires awareness of this ecosystem rather than deep focus on only one application.</a:t>
            </a:r>
            <a:endParaRPr sz="1900">
              <a:solidFill>
                <a:schemeClr val="lt1"/>
              </a:solidFill>
            </a:endParaRPr>
          </a:p>
        </p:txBody>
      </p:sp>
      <p:pic>
        <p:nvPicPr>
          <p:cNvPr id="468" name="Google Shape;468;p68"/>
          <p:cNvPicPr preferRelativeResize="0"/>
          <p:nvPr/>
        </p:nvPicPr>
        <p:blipFill>
          <a:blip r:embed="rId4">
            <a:alphaModFix/>
          </a:blip>
          <a:stretch>
            <a:fillRect/>
          </a:stretch>
        </p:blipFill>
        <p:spPr>
          <a:xfrm>
            <a:off x="1657575" y="3340750"/>
            <a:ext cx="2193234" cy="16449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72" name="Shape 472"/>
        <p:cNvGrpSpPr/>
        <p:nvPr/>
      </p:nvGrpSpPr>
      <p:grpSpPr>
        <a:xfrm>
          <a:off x="0" y="0"/>
          <a:ext cx="0" cy="0"/>
          <a:chOff x="0" y="0"/>
          <a:chExt cx="0" cy="0"/>
        </a:xfrm>
      </p:grpSpPr>
      <p:sp>
        <p:nvSpPr>
          <p:cNvPr id="473" name="Google Shape;473;p69"/>
          <p:cNvSpPr txBox="1"/>
          <p:nvPr/>
        </p:nvSpPr>
        <p:spPr>
          <a:xfrm>
            <a:off x="441450" y="279475"/>
            <a:ext cx="8261100" cy="8466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BIG PICTURE VIEW</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HOW COMPANIES ACTUALLY OPERATE</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74" name="Google Shape;474;p69"/>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475" name="Google Shape;475;p69"/>
          <p:cNvSpPr txBox="1"/>
          <p:nvPr/>
        </p:nvSpPr>
        <p:spPr>
          <a:xfrm>
            <a:off x="385800" y="1358688"/>
            <a:ext cx="3940200" cy="12954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MONEY FLOWS DIGITALLY</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Financial transactions, invoices, salaries, and budgets are recorded and processed through accounting and ERP systems, enabling real-time financial control and reporting.</a:t>
            </a:r>
            <a:endParaRPr>
              <a:solidFill>
                <a:schemeClr val="lt1"/>
              </a:solidFill>
            </a:endParaRPr>
          </a:p>
        </p:txBody>
      </p:sp>
      <p:sp>
        <p:nvSpPr>
          <p:cNvPr id="476" name="Google Shape;476;p69"/>
          <p:cNvSpPr txBox="1"/>
          <p:nvPr/>
        </p:nvSpPr>
        <p:spPr>
          <a:xfrm>
            <a:off x="4777825" y="1358700"/>
            <a:ext cx="3990300" cy="12954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CUSTOMERS LIVE IN DATABASES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Customer information, interactions, purchases, and support history are stored in CRM systems, allowing organizations to manage relationships and analyze customer behavior</a:t>
            </a:r>
            <a:endParaRPr>
              <a:solidFill>
                <a:schemeClr val="lt1"/>
              </a:solidFill>
            </a:endParaRPr>
          </a:p>
        </p:txBody>
      </p:sp>
      <p:sp>
        <p:nvSpPr>
          <p:cNvPr id="477" name="Google Shape;477;p69"/>
          <p:cNvSpPr txBox="1"/>
          <p:nvPr/>
        </p:nvSpPr>
        <p:spPr>
          <a:xfrm>
            <a:off x="441450" y="3303425"/>
            <a:ext cx="4120500" cy="1383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EMPLOYEES ARE MANAGED BY SYSTEMS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HR information systems track employee records, roles, access rights, attendance, and payroll, supporting structured workforce management.</a:t>
            </a:r>
            <a:endParaRPr>
              <a:solidFill>
                <a:schemeClr val="lt1"/>
              </a:solidFill>
            </a:endParaRPr>
          </a:p>
        </p:txBody>
      </p:sp>
      <p:sp>
        <p:nvSpPr>
          <p:cNvPr id="478" name="Google Shape;478;p69"/>
          <p:cNvSpPr txBox="1"/>
          <p:nvPr/>
        </p:nvSpPr>
        <p:spPr>
          <a:xfrm>
            <a:off x="4777825" y="3303425"/>
            <a:ext cx="4120500" cy="16317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DECISIONS RELY ON DASHBOARDS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Managers use dashboards and analytical reports to monitor performance, identify trends, and make data-driven decisions based on aggregated system data</a:t>
            </a:r>
            <a:endParaRPr>
              <a:solidFill>
                <a:schemeClr val="lt1"/>
              </a:solidFill>
            </a:endParaRPr>
          </a:p>
        </p:txBody>
      </p:sp>
      <p:cxnSp>
        <p:nvCxnSpPr>
          <p:cNvPr id="479" name="Google Shape;479;p69"/>
          <p:cNvCxnSpPr/>
          <p:nvPr/>
        </p:nvCxnSpPr>
        <p:spPr>
          <a:xfrm>
            <a:off x="441450" y="3080050"/>
            <a:ext cx="8100900" cy="18000"/>
          </a:xfrm>
          <a:prstGeom prst="straightConnector1">
            <a:avLst/>
          </a:prstGeom>
          <a:noFill/>
          <a:ln cap="flat" cmpd="sng" w="76200">
            <a:solidFill>
              <a:schemeClr val="lt1"/>
            </a:solidFill>
            <a:prstDash val="solid"/>
            <a:round/>
            <a:headEnd len="med" w="med" type="none"/>
            <a:tailEnd len="med" w="med" type="none"/>
          </a:ln>
        </p:spPr>
      </p:cxnSp>
      <p:cxnSp>
        <p:nvCxnSpPr>
          <p:cNvPr id="480" name="Google Shape;480;p69"/>
          <p:cNvCxnSpPr/>
          <p:nvPr/>
        </p:nvCxnSpPr>
        <p:spPr>
          <a:xfrm rot="10800000">
            <a:off x="4481850" y="1099283"/>
            <a:ext cx="20100" cy="3736800"/>
          </a:xfrm>
          <a:prstGeom prst="straightConnector1">
            <a:avLst/>
          </a:prstGeom>
          <a:noFill/>
          <a:ln cap="flat" cmpd="sng" w="76200">
            <a:solidFill>
              <a:schemeClr val="lt1"/>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84" name="Shape 484"/>
        <p:cNvGrpSpPr/>
        <p:nvPr/>
      </p:nvGrpSpPr>
      <p:grpSpPr>
        <a:xfrm>
          <a:off x="0" y="0"/>
          <a:ext cx="0" cy="0"/>
          <a:chOff x="0" y="0"/>
          <a:chExt cx="0" cy="0"/>
        </a:xfrm>
      </p:grpSpPr>
      <p:sp>
        <p:nvSpPr>
          <p:cNvPr id="485" name="Google Shape;485;p70"/>
          <p:cNvSpPr txBox="1"/>
          <p:nvPr/>
        </p:nvSpPr>
        <p:spPr>
          <a:xfrm>
            <a:off x="441450" y="279475"/>
            <a:ext cx="8261100" cy="1182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SOFTWARE CATEGORIES OVERVIEW</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ECOSYSTEM MAP</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hlink"/>
              </a:buClr>
              <a:buSzPts val="1100"/>
              <a:buFont typeface="Arial"/>
              <a:buNone/>
            </a:pPr>
            <a:r>
              <a:t/>
            </a:r>
            <a:endParaRPr b="1"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486" name="Google Shape;486;p70"/>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87" name="Google Shape;487;p70"/>
          <p:cNvPicPr preferRelativeResize="0"/>
          <p:nvPr/>
        </p:nvPicPr>
        <p:blipFill>
          <a:blip r:embed="rId3">
            <a:alphaModFix/>
          </a:blip>
          <a:stretch>
            <a:fillRect/>
          </a:stretch>
        </p:blipFill>
        <p:spPr>
          <a:xfrm>
            <a:off x="147252" y="1072788"/>
            <a:ext cx="4920852" cy="3781925"/>
          </a:xfrm>
          <a:prstGeom prst="rect">
            <a:avLst/>
          </a:prstGeom>
          <a:noFill/>
          <a:ln>
            <a:noFill/>
          </a:ln>
        </p:spPr>
      </p:pic>
      <p:sp>
        <p:nvSpPr>
          <p:cNvPr id="488" name="Google Shape;488;p70"/>
          <p:cNvSpPr txBox="1"/>
          <p:nvPr/>
        </p:nvSpPr>
        <p:spPr>
          <a:xfrm>
            <a:off x="4826125" y="1251725"/>
            <a:ext cx="4120500" cy="29829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Accounting systems</a:t>
            </a:r>
            <a:br>
              <a:rPr b="1" lang="en" sz="1900">
                <a:solidFill>
                  <a:schemeClr val="lt1"/>
                </a:solidFill>
              </a:rPr>
            </a:b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ERP platforms</a:t>
            </a:r>
            <a:br>
              <a:rPr b="1" lang="en" sz="1900">
                <a:solidFill>
                  <a:schemeClr val="lt1"/>
                </a:solidFill>
              </a:rPr>
            </a:b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CRM systems</a:t>
            </a:r>
            <a:br>
              <a:rPr b="1" lang="en" sz="1900">
                <a:solidFill>
                  <a:schemeClr val="lt1"/>
                </a:solidFill>
              </a:rPr>
            </a:b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Project management tools</a:t>
            </a:r>
            <a:br>
              <a:rPr b="1" lang="en" sz="1900">
                <a:solidFill>
                  <a:schemeClr val="lt1"/>
                </a:solidFill>
              </a:rPr>
            </a:b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Analytics and reporting tools</a:t>
            </a:r>
            <a:endParaRPr sz="19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492" name="Shape 492"/>
        <p:cNvGrpSpPr/>
        <p:nvPr/>
      </p:nvGrpSpPr>
      <p:grpSpPr>
        <a:xfrm>
          <a:off x="0" y="0"/>
          <a:ext cx="0" cy="0"/>
          <a:chOff x="0" y="0"/>
          <a:chExt cx="0" cy="0"/>
        </a:xfrm>
      </p:grpSpPr>
      <p:sp>
        <p:nvSpPr>
          <p:cNvPr id="493" name="Google Shape;493;p71"/>
          <p:cNvSpPr txBox="1"/>
          <p:nvPr/>
        </p:nvSpPr>
        <p:spPr>
          <a:xfrm>
            <a:off x="441450" y="279475"/>
            <a:ext cx="8261100" cy="10005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ACCOUNTING SOFTWARE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MONEY AS DATA</a:t>
            </a:r>
            <a:endParaRPr b="1" sz="1200">
              <a:solidFill>
                <a:schemeClr val="lt1"/>
              </a:solidFill>
              <a:latin typeface="Montserrat"/>
              <a:ea typeface="Montserrat"/>
              <a:cs typeface="Montserrat"/>
              <a:sym typeface="Montserrat"/>
            </a:endParaRPr>
          </a:p>
          <a:p>
            <a:pPr indent="0" lvl="0" marL="0" rtl="0" algn="l">
              <a:lnSpc>
                <a:spcPct val="115000"/>
              </a:lnSpc>
              <a:spcBef>
                <a:spcPts val="1200"/>
              </a:spcBef>
              <a:spcAft>
                <a:spcPts val="1200"/>
              </a:spcAft>
              <a:buNone/>
            </a:pPr>
            <a:r>
              <a:t/>
            </a:r>
            <a:endParaRPr sz="1900">
              <a:solidFill>
                <a:schemeClr val="lt1"/>
              </a:solidFill>
            </a:endParaRPr>
          </a:p>
        </p:txBody>
      </p:sp>
      <p:cxnSp>
        <p:nvCxnSpPr>
          <p:cNvPr id="494" name="Google Shape;494;p71"/>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495" name="Google Shape;495;p71"/>
          <p:cNvPicPr preferRelativeResize="0"/>
          <p:nvPr/>
        </p:nvPicPr>
        <p:blipFill>
          <a:blip r:embed="rId3">
            <a:alphaModFix/>
          </a:blip>
          <a:stretch>
            <a:fillRect/>
          </a:stretch>
        </p:blipFill>
        <p:spPr>
          <a:xfrm>
            <a:off x="3305350" y="3439900"/>
            <a:ext cx="1346850" cy="1051900"/>
          </a:xfrm>
          <a:prstGeom prst="rect">
            <a:avLst/>
          </a:prstGeom>
          <a:noFill/>
          <a:ln>
            <a:noFill/>
          </a:ln>
        </p:spPr>
      </p:pic>
      <p:pic>
        <p:nvPicPr>
          <p:cNvPr id="496" name="Google Shape;496;p71"/>
          <p:cNvPicPr preferRelativeResize="0"/>
          <p:nvPr/>
        </p:nvPicPr>
        <p:blipFill>
          <a:blip r:embed="rId4">
            <a:alphaModFix/>
          </a:blip>
          <a:stretch>
            <a:fillRect/>
          </a:stretch>
        </p:blipFill>
        <p:spPr>
          <a:xfrm>
            <a:off x="338903" y="1330603"/>
            <a:ext cx="3830950" cy="2860425"/>
          </a:xfrm>
          <a:prstGeom prst="rect">
            <a:avLst/>
          </a:prstGeom>
          <a:noFill/>
          <a:ln>
            <a:noFill/>
          </a:ln>
        </p:spPr>
      </p:pic>
      <p:sp>
        <p:nvSpPr>
          <p:cNvPr id="497" name="Google Shape;497;p71"/>
          <p:cNvSpPr txBox="1"/>
          <p:nvPr/>
        </p:nvSpPr>
        <p:spPr>
          <a:xfrm>
            <a:off x="4652200" y="1876963"/>
            <a:ext cx="4120500" cy="16092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1200"/>
              </a:spcBef>
              <a:spcAft>
                <a:spcPts val="0"/>
              </a:spcAft>
              <a:buClr>
                <a:schemeClr val="hlink"/>
              </a:buClr>
              <a:buSzPts val="1100"/>
              <a:buFont typeface="Arial"/>
              <a:buNone/>
            </a:pPr>
            <a:r>
              <a:rPr lang="en" sz="1900">
                <a:solidFill>
                  <a:schemeClr val="lt1"/>
                </a:solidFill>
              </a:rPr>
              <a:t>Tracks income and expenses</a:t>
            </a:r>
            <a:endParaRPr sz="1900">
              <a:solidFill>
                <a:schemeClr val="lt1"/>
              </a:solidFill>
            </a:endParaRPr>
          </a:p>
          <a:p>
            <a:pPr indent="0" lvl="0" marL="0" rtl="0" algn="ctr">
              <a:lnSpc>
                <a:spcPct val="115000"/>
              </a:lnSpc>
              <a:spcBef>
                <a:spcPts val="1200"/>
              </a:spcBef>
              <a:spcAft>
                <a:spcPts val="0"/>
              </a:spcAft>
              <a:buClr>
                <a:schemeClr val="hlink"/>
              </a:buClr>
              <a:buSzPts val="1100"/>
              <a:buFont typeface="Arial"/>
              <a:buNone/>
            </a:pPr>
            <a:r>
              <a:rPr lang="en" sz="1900">
                <a:solidFill>
                  <a:schemeClr val="lt1"/>
                </a:solidFill>
              </a:rPr>
              <a:t>Generates financial reports</a:t>
            </a:r>
            <a:endParaRPr sz="1900">
              <a:solidFill>
                <a:schemeClr val="lt1"/>
              </a:solidFill>
            </a:endParaRPr>
          </a:p>
          <a:p>
            <a:pPr indent="0" lvl="0" marL="0" rtl="0" algn="ctr">
              <a:lnSpc>
                <a:spcPct val="115000"/>
              </a:lnSpc>
              <a:spcBef>
                <a:spcPts val="1200"/>
              </a:spcBef>
              <a:spcAft>
                <a:spcPts val="1200"/>
              </a:spcAft>
              <a:buClr>
                <a:schemeClr val="hlink"/>
              </a:buClr>
              <a:buSzPts val="1100"/>
              <a:buFont typeface="Arial"/>
              <a:buNone/>
            </a:pPr>
            <a:r>
              <a:rPr lang="en" sz="1900">
                <a:solidFill>
                  <a:schemeClr val="lt1"/>
                </a:solidFill>
              </a:rPr>
              <a:t>Used by managers, not just accountants</a:t>
            </a:r>
            <a:endParaRPr b="1" sz="19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01" name="Shape 501"/>
        <p:cNvGrpSpPr/>
        <p:nvPr/>
      </p:nvGrpSpPr>
      <p:grpSpPr>
        <a:xfrm>
          <a:off x="0" y="0"/>
          <a:ext cx="0" cy="0"/>
          <a:chOff x="0" y="0"/>
          <a:chExt cx="0" cy="0"/>
        </a:xfrm>
      </p:grpSpPr>
      <p:sp>
        <p:nvSpPr>
          <p:cNvPr id="502" name="Google Shape;502;p72"/>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ERP SYSTEMS</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DIGITAL BACKBONE</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03" name="Google Shape;503;p72"/>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04" name="Google Shape;504;p72"/>
          <p:cNvSpPr txBox="1"/>
          <p:nvPr/>
        </p:nvSpPr>
        <p:spPr>
          <a:xfrm>
            <a:off x="4572000" y="1418563"/>
            <a:ext cx="4120500" cy="26466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Integrates all departments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Single source of truth</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Finance, HR, inventory, operations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Core system of medium &amp; large companies</a:t>
            </a:r>
            <a:endParaRPr sz="1900">
              <a:solidFill>
                <a:schemeClr val="lt1"/>
              </a:solidFill>
            </a:endParaRPr>
          </a:p>
        </p:txBody>
      </p:sp>
      <p:sp>
        <p:nvSpPr>
          <p:cNvPr id="505" name="Google Shape;505;p72"/>
          <p:cNvSpPr/>
          <p:nvPr/>
        </p:nvSpPr>
        <p:spPr>
          <a:xfrm>
            <a:off x="50125" y="1624250"/>
            <a:ext cx="4632300" cy="2005200"/>
          </a:xfrm>
          <a:prstGeom prst="flowChartDelay">
            <a:avLst/>
          </a:prstGeom>
          <a:solidFill>
            <a:srgbClr val="FFFFFF"/>
          </a:solidFill>
          <a:ln cap="flat" cmpd="sng" w="114300">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pic>
        <p:nvPicPr>
          <p:cNvPr id="506" name="Google Shape;506;p72"/>
          <p:cNvPicPr preferRelativeResize="0"/>
          <p:nvPr/>
        </p:nvPicPr>
        <p:blipFill rotWithShape="1">
          <a:blip r:embed="rId3">
            <a:alphaModFix/>
          </a:blip>
          <a:srcRect b="-7" l="0" r="0" t="21118"/>
          <a:stretch/>
        </p:blipFill>
        <p:spPr>
          <a:xfrm>
            <a:off x="-227975" y="1927297"/>
            <a:ext cx="4749875" cy="1519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288" name="Shape 288"/>
        <p:cNvGrpSpPr/>
        <p:nvPr/>
      </p:nvGrpSpPr>
      <p:grpSpPr>
        <a:xfrm>
          <a:off x="0" y="0"/>
          <a:ext cx="0" cy="0"/>
          <a:chOff x="0" y="0"/>
          <a:chExt cx="0" cy="0"/>
        </a:xfrm>
      </p:grpSpPr>
      <p:sp>
        <p:nvSpPr>
          <p:cNvPr id="289" name="Google Shape;289;p46"/>
          <p:cNvSpPr txBox="1"/>
          <p:nvPr/>
        </p:nvSpPr>
        <p:spPr>
          <a:xfrm>
            <a:off x="533325" y="1800525"/>
            <a:ext cx="8366100" cy="2474400"/>
          </a:xfrm>
          <a:prstGeom prst="rect">
            <a:avLst/>
          </a:prstGeom>
          <a:noFill/>
          <a:ln>
            <a:noFill/>
          </a:ln>
        </p:spPr>
        <p:txBody>
          <a:bodyPr anchorCtr="0" anchor="t" bIns="0" lIns="0" spcFirstLastPara="1" rIns="0" wrap="square" tIns="0">
            <a:spAutoFit/>
          </a:bodyPr>
          <a:lstStyle/>
          <a:p>
            <a:pPr indent="0" lvl="0" marL="381000" marR="381000" rtl="0" algn="l">
              <a:lnSpc>
                <a:spcPct val="115000"/>
              </a:lnSpc>
              <a:spcBef>
                <a:spcPts val="1200"/>
              </a:spcBef>
              <a:spcAft>
                <a:spcPts val="0"/>
              </a:spcAft>
              <a:buSzPts val="1100"/>
              <a:buNone/>
            </a:pPr>
            <a:r>
              <a:rPr b="1" i="1" lang="en" sz="3500">
                <a:solidFill>
                  <a:schemeClr val="lt1"/>
                </a:solidFill>
                <a:latin typeface="Caveat"/>
                <a:ea typeface="Caveat"/>
                <a:cs typeface="Caveat"/>
                <a:sym typeface="Caveat"/>
              </a:rPr>
              <a:t>Every company is a software company, whether it knows it or not.</a:t>
            </a:r>
            <a:endParaRPr b="1" i="1" sz="3500">
              <a:solidFill>
                <a:schemeClr val="lt1"/>
              </a:solidFill>
              <a:latin typeface="Caveat"/>
              <a:ea typeface="Caveat"/>
              <a:cs typeface="Caveat"/>
              <a:sym typeface="Caveat"/>
            </a:endParaRPr>
          </a:p>
          <a:p>
            <a:pPr indent="76200" lvl="0" marL="4953000" marR="381000" rtl="0" algn="l">
              <a:lnSpc>
                <a:spcPct val="115000"/>
              </a:lnSpc>
              <a:spcBef>
                <a:spcPts val="1200"/>
              </a:spcBef>
              <a:spcAft>
                <a:spcPts val="0"/>
              </a:spcAft>
              <a:buSzPts val="1100"/>
              <a:buNone/>
            </a:pPr>
            <a:r>
              <a:rPr b="1" i="1" lang="en" sz="3500">
                <a:solidFill>
                  <a:schemeClr val="lt1"/>
                </a:solidFill>
                <a:latin typeface="Caveat"/>
                <a:ea typeface="Caveat"/>
                <a:cs typeface="Caveat"/>
                <a:sym typeface="Caveat"/>
              </a:rPr>
              <a:t>— </a:t>
            </a:r>
            <a:r>
              <a:rPr b="1" i="1" lang="en" sz="3500">
                <a:solidFill>
                  <a:schemeClr val="lt1"/>
                </a:solidFill>
                <a:latin typeface="Caveat"/>
                <a:ea typeface="Caveat"/>
                <a:cs typeface="Caveat"/>
                <a:sym typeface="Caveat"/>
              </a:rPr>
              <a:t>Satya Nadella</a:t>
            </a:r>
            <a:endParaRPr b="1" i="1" sz="3500">
              <a:solidFill>
                <a:schemeClr val="lt1"/>
              </a:solidFill>
              <a:latin typeface="Caveat"/>
              <a:ea typeface="Caveat"/>
              <a:cs typeface="Caveat"/>
              <a:sym typeface="Caveat"/>
            </a:endParaRPr>
          </a:p>
          <a:p>
            <a:pPr indent="0" lvl="0" marL="0" marR="0" rtl="0" algn="ctr">
              <a:lnSpc>
                <a:spcPct val="159952"/>
              </a:lnSpc>
              <a:spcBef>
                <a:spcPts val="1200"/>
              </a:spcBef>
              <a:spcAft>
                <a:spcPts val="0"/>
              </a:spcAft>
              <a:buNone/>
            </a:pPr>
            <a:r>
              <a:t/>
            </a:r>
            <a:endParaRPr sz="2000">
              <a:solidFill>
                <a:srgbClr val="CBD5E1"/>
              </a:solidFill>
              <a:latin typeface="Open Sans"/>
              <a:ea typeface="Open Sans"/>
              <a:cs typeface="Open Sans"/>
              <a:sym typeface="Open Sans"/>
            </a:endParaRPr>
          </a:p>
        </p:txBody>
      </p:sp>
      <p:sp>
        <p:nvSpPr>
          <p:cNvPr id="290" name="Google Shape;290;p46"/>
          <p:cNvSpPr txBox="1"/>
          <p:nvPr/>
        </p:nvSpPr>
        <p:spPr>
          <a:xfrm>
            <a:off x="580525" y="1039150"/>
            <a:ext cx="8366100" cy="538800"/>
          </a:xfrm>
          <a:prstGeom prst="rect">
            <a:avLst/>
          </a:prstGeom>
          <a:noFill/>
          <a:ln>
            <a:noFill/>
          </a:ln>
        </p:spPr>
        <p:txBody>
          <a:bodyPr anchorCtr="0" anchor="t" bIns="0" lIns="0" spcFirstLastPara="1" rIns="0" wrap="square" tIns="0">
            <a:spAutoFit/>
          </a:bodyPr>
          <a:lstStyle/>
          <a:p>
            <a:pPr indent="457200" lvl="0" marL="3200400" marR="0" rtl="0" algn="l">
              <a:lnSpc>
                <a:spcPct val="159952"/>
              </a:lnSpc>
              <a:spcBef>
                <a:spcPts val="0"/>
              </a:spcBef>
              <a:spcAft>
                <a:spcPts val="0"/>
              </a:spcAft>
              <a:buNone/>
            </a:pPr>
            <a:r>
              <a:rPr b="1" i="1" lang="en" sz="3500">
                <a:solidFill>
                  <a:schemeClr val="lt1"/>
                </a:solidFill>
                <a:latin typeface="Caveat"/>
                <a:ea typeface="Caveat"/>
                <a:cs typeface="Caveat"/>
                <a:sym typeface="Caveat"/>
              </a:rPr>
              <a:t>***</a:t>
            </a:r>
            <a:endParaRPr sz="2000">
              <a:solidFill>
                <a:srgbClr val="CBD5E1"/>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10" name="Shape 510"/>
        <p:cNvGrpSpPr/>
        <p:nvPr/>
      </p:nvGrpSpPr>
      <p:grpSpPr>
        <a:xfrm>
          <a:off x="0" y="0"/>
          <a:ext cx="0" cy="0"/>
          <a:chOff x="0" y="0"/>
          <a:chExt cx="0" cy="0"/>
        </a:xfrm>
      </p:grpSpPr>
      <p:sp>
        <p:nvSpPr>
          <p:cNvPr id="511" name="Google Shape;511;p73"/>
          <p:cNvSpPr txBox="1"/>
          <p:nvPr/>
        </p:nvSpPr>
        <p:spPr>
          <a:xfrm>
            <a:off x="441450" y="279475"/>
            <a:ext cx="8261100" cy="1182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CUSTOMER MANAGEMENT</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CRM SYSTEMS</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512" name="Google Shape;512;p73"/>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513" name="Google Shape;513;p73"/>
          <p:cNvPicPr preferRelativeResize="0"/>
          <p:nvPr/>
        </p:nvPicPr>
        <p:blipFill>
          <a:blip r:embed="rId3">
            <a:alphaModFix/>
          </a:blip>
          <a:stretch>
            <a:fillRect/>
          </a:stretch>
        </p:blipFill>
        <p:spPr>
          <a:xfrm>
            <a:off x="197375" y="1155100"/>
            <a:ext cx="5095749" cy="3791950"/>
          </a:xfrm>
          <a:prstGeom prst="rect">
            <a:avLst/>
          </a:prstGeom>
          <a:noFill/>
          <a:ln>
            <a:noFill/>
          </a:ln>
        </p:spPr>
      </p:pic>
      <p:sp>
        <p:nvSpPr>
          <p:cNvPr id="514" name="Google Shape;514;p73"/>
          <p:cNvSpPr txBox="1"/>
          <p:nvPr/>
        </p:nvSpPr>
        <p:spPr>
          <a:xfrm>
            <a:off x="5027275" y="2053913"/>
            <a:ext cx="4120500" cy="1462200"/>
          </a:xfrm>
          <a:prstGeom prst="rect">
            <a:avLst/>
          </a:prstGeom>
          <a:noFill/>
          <a:ln>
            <a:noFill/>
          </a:ln>
        </p:spPr>
        <p:txBody>
          <a:bodyPr anchorCtr="0" anchor="t" bIns="0" lIns="0" spcFirstLastPara="1" rIns="0" wrap="square" tIns="0">
            <a:spAutoFit/>
          </a:bodyPr>
          <a:lstStyle/>
          <a:p>
            <a:pPr indent="0" lvl="0" marL="0" rtl="0" algn="ctr">
              <a:lnSpc>
                <a:spcPct val="200000"/>
              </a:lnSpc>
              <a:spcBef>
                <a:spcPts val="0"/>
              </a:spcBef>
              <a:spcAft>
                <a:spcPts val="0"/>
              </a:spcAft>
              <a:buClr>
                <a:schemeClr val="hlink"/>
              </a:buClr>
              <a:buSzPts val="1100"/>
              <a:buFont typeface="Arial"/>
              <a:buNone/>
            </a:pPr>
            <a:r>
              <a:rPr lang="en" sz="1900">
                <a:solidFill>
                  <a:schemeClr val="lt1"/>
                </a:solidFill>
              </a:rPr>
              <a:t>Tracks leads and customers</a:t>
            </a:r>
            <a:br>
              <a:rPr lang="en" sz="1900">
                <a:solidFill>
                  <a:schemeClr val="lt1"/>
                </a:solidFill>
              </a:rPr>
            </a:br>
            <a:r>
              <a:rPr lang="en" sz="1900">
                <a:solidFill>
                  <a:schemeClr val="lt1"/>
                </a:solidFill>
              </a:rPr>
              <a:t>Sales pipelines and funnels</a:t>
            </a:r>
            <a:endParaRPr sz="1900">
              <a:solidFill>
                <a:schemeClr val="lt1"/>
              </a:solidFill>
            </a:endParaRPr>
          </a:p>
          <a:p>
            <a:pPr indent="0" lvl="0" marL="0" rtl="0" algn="ctr">
              <a:lnSpc>
                <a:spcPct val="200000"/>
              </a:lnSpc>
              <a:spcBef>
                <a:spcPts val="0"/>
              </a:spcBef>
              <a:spcAft>
                <a:spcPts val="0"/>
              </a:spcAft>
              <a:buClr>
                <a:schemeClr val="hlink"/>
              </a:buClr>
              <a:buSzPts val="1100"/>
              <a:buFont typeface="Arial"/>
              <a:buNone/>
            </a:pPr>
            <a:r>
              <a:rPr lang="en" sz="1900">
                <a:solidFill>
                  <a:schemeClr val="lt1"/>
                </a:solidFill>
              </a:rPr>
              <a:t>Customer data = business value</a:t>
            </a:r>
            <a:endParaRPr sz="19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18" name="Shape 518"/>
        <p:cNvGrpSpPr/>
        <p:nvPr/>
      </p:nvGrpSpPr>
      <p:grpSpPr>
        <a:xfrm>
          <a:off x="0" y="0"/>
          <a:ext cx="0" cy="0"/>
          <a:chOff x="0" y="0"/>
          <a:chExt cx="0" cy="0"/>
        </a:xfrm>
      </p:grpSpPr>
      <p:sp>
        <p:nvSpPr>
          <p:cNvPr id="519" name="Google Shape;519;p74"/>
          <p:cNvSpPr txBox="1"/>
          <p:nvPr/>
        </p:nvSpPr>
        <p:spPr>
          <a:xfrm>
            <a:off x="441450" y="279475"/>
            <a:ext cx="8261100" cy="21918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PROJECT MANAGEMENT TOOLS</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WORK ORGANIZATION</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Tasks, roles, deadlines</a:t>
            </a:r>
            <a:br>
              <a:rPr lang="en" sz="1900">
                <a:solidFill>
                  <a:schemeClr val="lt1"/>
                </a:solidFill>
              </a:rPr>
            </a:br>
            <a:r>
              <a:rPr lang="en" sz="1900">
                <a:solidFill>
                  <a:schemeClr val="lt1"/>
                </a:solidFill>
              </a:rPr>
              <a:t>Agile vs traditional planning</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Used in IT and business teams</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20" name="Google Shape;520;p74"/>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521" name="Google Shape;521;p74"/>
          <p:cNvPicPr preferRelativeResize="0"/>
          <p:nvPr/>
        </p:nvPicPr>
        <p:blipFill>
          <a:blip r:embed="rId3">
            <a:alphaModFix/>
          </a:blip>
          <a:stretch>
            <a:fillRect/>
          </a:stretch>
        </p:blipFill>
        <p:spPr>
          <a:xfrm>
            <a:off x="2860074" y="2250900"/>
            <a:ext cx="3423851" cy="249007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25" name="Shape 525"/>
        <p:cNvGrpSpPr/>
        <p:nvPr/>
      </p:nvGrpSpPr>
      <p:grpSpPr>
        <a:xfrm>
          <a:off x="0" y="0"/>
          <a:ext cx="0" cy="0"/>
          <a:chOff x="0" y="0"/>
          <a:chExt cx="0" cy="0"/>
        </a:xfrm>
      </p:grpSpPr>
      <p:sp>
        <p:nvSpPr>
          <p:cNvPr id="526" name="Google Shape;526;p75"/>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ANALYTICS AND DASHBOARDS</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DECISION SUPPORT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27" name="Google Shape;527;p75"/>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528" name="Google Shape;528;p75"/>
          <p:cNvPicPr preferRelativeResize="0"/>
          <p:nvPr/>
        </p:nvPicPr>
        <p:blipFill>
          <a:blip r:embed="rId3">
            <a:alphaModFix/>
          </a:blip>
          <a:stretch>
            <a:fillRect/>
          </a:stretch>
        </p:blipFill>
        <p:spPr>
          <a:xfrm>
            <a:off x="1001500" y="1072800"/>
            <a:ext cx="3570500" cy="3942349"/>
          </a:xfrm>
          <a:prstGeom prst="rect">
            <a:avLst/>
          </a:prstGeom>
          <a:noFill/>
          <a:ln>
            <a:noFill/>
          </a:ln>
        </p:spPr>
      </p:pic>
      <p:sp>
        <p:nvSpPr>
          <p:cNvPr id="529" name="Google Shape;529;p75"/>
          <p:cNvSpPr txBox="1"/>
          <p:nvPr/>
        </p:nvSpPr>
        <p:spPr>
          <a:xfrm>
            <a:off x="4572000" y="1462363"/>
            <a:ext cx="4120500" cy="23103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KPIs and metrics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Data-driven decisions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Management dashboards</a:t>
            </a:r>
            <a:br>
              <a:rPr lang="en" sz="1900">
                <a:solidFill>
                  <a:schemeClr val="lt1"/>
                </a:solidFill>
              </a:rPr>
            </a:br>
            <a:endParaRPr sz="19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33" name="Shape 533"/>
        <p:cNvGrpSpPr/>
        <p:nvPr/>
      </p:nvGrpSpPr>
      <p:grpSpPr>
        <a:xfrm>
          <a:off x="0" y="0"/>
          <a:ext cx="0" cy="0"/>
          <a:chOff x="0" y="0"/>
          <a:chExt cx="0" cy="0"/>
        </a:xfrm>
      </p:grpSpPr>
      <p:sp>
        <p:nvSpPr>
          <p:cNvPr id="534" name="Google Shape;534;p76"/>
          <p:cNvSpPr txBox="1"/>
          <p:nvPr/>
        </p:nvSpPr>
        <p:spPr>
          <a:xfrm>
            <a:off x="441450" y="279475"/>
            <a:ext cx="8261100" cy="28206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HOW SYSTEMS CONNECT</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INTEGRATION CONCEPT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ERP feeds analytics</a:t>
            </a:r>
            <a:br>
              <a:rPr b="1" lang="en" sz="1900">
                <a:solidFill>
                  <a:schemeClr val="lt1"/>
                </a:solidFill>
              </a:rPr>
            </a:br>
            <a:r>
              <a:rPr b="1" lang="en" sz="1900">
                <a:solidFill>
                  <a:schemeClr val="lt1"/>
                </a:solidFill>
              </a:rPr>
              <a:t>CRM feeds sales data</a:t>
            </a: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Accounting feeds reports</a:t>
            </a: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Integration is critical</a:t>
            </a:r>
            <a:endParaRPr b="1"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35" name="Google Shape;535;p76"/>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536" name="Google Shape;536;p76"/>
          <p:cNvPicPr preferRelativeResize="0"/>
          <p:nvPr/>
        </p:nvPicPr>
        <p:blipFill>
          <a:blip r:embed="rId3">
            <a:alphaModFix/>
          </a:blip>
          <a:stretch>
            <a:fillRect/>
          </a:stretch>
        </p:blipFill>
        <p:spPr>
          <a:xfrm>
            <a:off x="1663063" y="2441400"/>
            <a:ext cx="5817875" cy="25517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40" name="Shape 540"/>
        <p:cNvGrpSpPr/>
        <p:nvPr/>
      </p:nvGrpSpPr>
      <p:grpSpPr>
        <a:xfrm>
          <a:off x="0" y="0"/>
          <a:ext cx="0" cy="0"/>
          <a:chOff x="0" y="0"/>
          <a:chExt cx="0" cy="0"/>
        </a:xfrm>
      </p:grpSpPr>
      <p:sp>
        <p:nvSpPr>
          <p:cNvPr id="541" name="Google Shape;541;p77"/>
          <p:cNvSpPr txBox="1"/>
          <p:nvPr/>
        </p:nvSpPr>
        <p:spPr>
          <a:xfrm>
            <a:off x="441450" y="279475"/>
            <a:ext cx="8261100" cy="48387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A DAY IN A DIGITAL COMPANY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REALISTIC SCENARIO</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Customer places order</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Inventory updates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Invoice generated</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Manager sees dashboard</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42" name="Google Shape;542;p77"/>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43" name="Google Shape;543;p77"/>
          <p:cNvSpPr/>
          <p:nvPr/>
        </p:nvSpPr>
        <p:spPr>
          <a:xfrm>
            <a:off x="4341450" y="1915025"/>
            <a:ext cx="461100" cy="431100"/>
          </a:xfrm>
          <a:prstGeom prst="downArrow">
            <a:avLst>
              <a:gd fmla="val 50000" name="adj1"/>
              <a:gd fmla="val 50000" name="adj2"/>
            </a:avLst>
          </a:prstGeom>
          <a:solidFill>
            <a:srgbClr val="0000FF"/>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4" name="Google Shape;544;p77"/>
          <p:cNvSpPr/>
          <p:nvPr/>
        </p:nvSpPr>
        <p:spPr>
          <a:xfrm>
            <a:off x="4341450" y="2819400"/>
            <a:ext cx="461100" cy="431100"/>
          </a:xfrm>
          <a:prstGeom prst="downArrow">
            <a:avLst>
              <a:gd fmla="val 50000" name="adj1"/>
              <a:gd fmla="val 50000" name="adj2"/>
            </a:avLst>
          </a:prstGeom>
          <a:solidFill>
            <a:srgbClr val="0000FF"/>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5" name="Google Shape;545;p77"/>
          <p:cNvSpPr/>
          <p:nvPr/>
        </p:nvSpPr>
        <p:spPr>
          <a:xfrm>
            <a:off x="4341450" y="3874175"/>
            <a:ext cx="461100" cy="431100"/>
          </a:xfrm>
          <a:prstGeom prst="downArrow">
            <a:avLst>
              <a:gd fmla="val 50000" name="adj1"/>
              <a:gd fmla="val 50000" name="adj2"/>
            </a:avLst>
          </a:prstGeom>
          <a:solidFill>
            <a:srgbClr val="0000FF"/>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49" name="Shape 549"/>
        <p:cNvGrpSpPr/>
        <p:nvPr/>
      </p:nvGrpSpPr>
      <p:grpSpPr>
        <a:xfrm>
          <a:off x="0" y="0"/>
          <a:ext cx="0" cy="0"/>
          <a:chOff x="0" y="0"/>
          <a:chExt cx="0" cy="0"/>
        </a:xfrm>
      </p:grpSpPr>
      <p:sp>
        <p:nvSpPr>
          <p:cNvPr id="550" name="Google Shape;550;p78"/>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FUTURE </a:t>
            </a:r>
            <a:r>
              <a:rPr b="1" lang="en" sz="2400">
                <a:solidFill>
                  <a:schemeClr val="lt1"/>
                </a:solidFill>
                <a:latin typeface="Montserrat"/>
                <a:ea typeface="Montserrat"/>
                <a:cs typeface="Montserrat"/>
                <a:sym typeface="Montserrat"/>
              </a:rPr>
              <a:t>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YOUR ROLE AS AN IT SPECIALIST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51" name="Google Shape;551;p78"/>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52" name="Google Shape;552;p78"/>
          <p:cNvSpPr txBox="1"/>
          <p:nvPr/>
        </p:nvSpPr>
        <p:spPr>
          <a:xfrm>
            <a:off x="847275" y="1524150"/>
            <a:ext cx="7984500" cy="2268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CONFIGURE SYSTEMS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b="1" sz="13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IT specialists customize and configure business software to align with organizational processes and technical requirements. This includes setting up system modules, defining user roles and access rights, configuring workflows, integrating third-party services, and adapting data structures to business needs. For example, in an ERP system such as Odoo or SAP, IT specialists configure accounting rules, inventory logic, approval flows, and system integrations to ensure that daily operations reflect real business processes rather than default system behavior</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56" name="Shape 556"/>
        <p:cNvGrpSpPr/>
        <p:nvPr/>
      </p:nvGrpSpPr>
      <p:grpSpPr>
        <a:xfrm>
          <a:off x="0" y="0"/>
          <a:ext cx="0" cy="0"/>
          <a:chOff x="0" y="0"/>
          <a:chExt cx="0" cy="0"/>
        </a:xfrm>
      </p:grpSpPr>
      <p:sp>
        <p:nvSpPr>
          <p:cNvPr id="557" name="Google Shape;557;p79"/>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FUTURE </a:t>
            </a:r>
            <a:r>
              <a:rPr b="1" lang="en" sz="2400">
                <a:solidFill>
                  <a:schemeClr val="lt1"/>
                </a:solidFill>
                <a:latin typeface="Montserrat"/>
                <a:ea typeface="Montserrat"/>
                <a:cs typeface="Montserrat"/>
                <a:sym typeface="Montserrat"/>
              </a:rPr>
              <a:t>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YOUR ROLE AS AN IT SPECIALIST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58" name="Google Shape;558;p79"/>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59" name="Google Shape;559;p79"/>
          <p:cNvSpPr txBox="1"/>
          <p:nvPr/>
        </p:nvSpPr>
        <p:spPr>
          <a:xfrm>
            <a:off x="847275" y="1524150"/>
            <a:ext cx="7984500" cy="2268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SUPPORT WORKFLOWS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b="1" sz="13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You ensure that digital workflows operate efficiently across departments and systems. This involves monitoring system performance, resolving process bottlenecks, maintaining integrations between platforms (such as ERP and CRM), and ensuring data consistency. For example, when a sales order is created in a CRM system, IT specialists ensure that it correctly triggers inventory updates, invoicing, and reporting in connected ERP and accounting systems without manual intervention or data loss.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63" name="Shape 563"/>
        <p:cNvGrpSpPr/>
        <p:nvPr/>
      </p:nvGrpSpPr>
      <p:grpSpPr>
        <a:xfrm>
          <a:off x="0" y="0"/>
          <a:ext cx="0" cy="0"/>
          <a:chOff x="0" y="0"/>
          <a:chExt cx="0" cy="0"/>
        </a:xfrm>
      </p:grpSpPr>
      <p:sp>
        <p:nvSpPr>
          <p:cNvPr id="564" name="Google Shape;564;p80"/>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FUTURE </a:t>
            </a:r>
            <a:r>
              <a:rPr b="1" lang="en" sz="2400">
                <a:solidFill>
                  <a:schemeClr val="lt1"/>
                </a:solidFill>
                <a:latin typeface="Montserrat"/>
                <a:ea typeface="Montserrat"/>
                <a:cs typeface="Montserrat"/>
                <a:sym typeface="Montserrat"/>
              </a:rPr>
              <a:t>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YOUR ROLE AS AN IT SPECIALIST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65" name="Google Shape;565;p80"/>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66" name="Google Shape;566;p80"/>
          <p:cNvSpPr txBox="1"/>
          <p:nvPr/>
        </p:nvSpPr>
        <p:spPr>
          <a:xfrm>
            <a:off x="847275" y="1524150"/>
            <a:ext cx="7984500" cy="2268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INTERPRET DATA</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b="1" sz="13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As IT professionals you will need to analyze and interpret system generated data to support business understanding and decision-making. This includes working with reports, dashboards, logs, and metrics produced by ERP, CRM, and analytics platforms. For instance, IT specialists may help management understand sales trends, operational inefficiencies, or system performance issues by explaining dashboard indicators in tools like Power BI and validating that the underlying data sources and calculations are technically correct.</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70" name="Shape 570"/>
        <p:cNvGrpSpPr/>
        <p:nvPr/>
      </p:nvGrpSpPr>
      <p:grpSpPr>
        <a:xfrm>
          <a:off x="0" y="0"/>
          <a:ext cx="0" cy="0"/>
          <a:chOff x="0" y="0"/>
          <a:chExt cx="0" cy="0"/>
        </a:xfrm>
      </p:grpSpPr>
      <p:sp>
        <p:nvSpPr>
          <p:cNvPr id="571" name="Google Shape;571;p81"/>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FUTURE </a:t>
            </a:r>
            <a:r>
              <a:rPr b="1" lang="en" sz="2400">
                <a:solidFill>
                  <a:schemeClr val="lt1"/>
                </a:solidFill>
                <a:latin typeface="Montserrat"/>
                <a:ea typeface="Montserrat"/>
                <a:cs typeface="Montserrat"/>
                <a:sym typeface="Montserrat"/>
              </a:rPr>
              <a:t>RESPONSIBILITY</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YOUR ROLE AS AN IT SPECIALIST</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72" name="Google Shape;572;p81"/>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73" name="Google Shape;573;p81"/>
          <p:cNvSpPr txBox="1"/>
          <p:nvPr/>
        </p:nvSpPr>
        <p:spPr>
          <a:xfrm>
            <a:off x="847275" y="1524150"/>
            <a:ext cx="7984500" cy="2268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COMMUNICATE WITH STAKEHOLDERS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b="1" sz="13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IT specialists translate technical system behavior and data into clear, actionable information for managers and non-technical stakeholders. This requires explaining system limitations, data accuracy, integration dependencies, and the impact of technical changes on business operations. For example, when a system update affects reporting or workflows, IT specialists communicate the implications, risks, and expected outcomes to department heads in business-oriented language rather than technical terminology.</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77" name="Shape 577"/>
        <p:cNvGrpSpPr/>
        <p:nvPr/>
      </p:nvGrpSpPr>
      <p:grpSpPr>
        <a:xfrm>
          <a:off x="0" y="0"/>
          <a:ext cx="0" cy="0"/>
          <a:chOff x="0" y="0"/>
          <a:chExt cx="0" cy="0"/>
        </a:xfrm>
      </p:grpSpPr>
      <p:sp>
        <p:nvSpPr>
          <p:cNvPr id="578" name="Google Shape;578;p82"/>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WHAT IF ?</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ERP IS MISCONFIGURED</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79" name="Google Shape;579;p82"/>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80" name="Google Shape;580;p82"/>
          <p:cNvSpPr txBox="1"/>
          <p:nvPr/>
        </p:nvSpPr>
        <p:spPr>
          <a:xfrm>
            <a:off x="405900" y="1532700"/>
            <a:ext cx="8332200" cy="20781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lang="en" sz="2000">
                <a:solidFill>
                  <a:schemeClr val="lt1"/>
                </a:solidFill>
              </a:rPr>
              <a:t>Imagine an ERP system is deployed to manage inventory, purchasing, and finance, but the system is configured incorrectly. Stock quantities are calculated using wrong rules, supplier lead times are inaccurate, and approval workflows do not match real operations. The company believes it has inventory available, but in reality warehouses are either overstocked or empty.</a:t>
            </a:r>
            <a:endParaRPr sz="20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294" name="Shape 294"/>
        <p:cNvGrpSpPr/>
        <p:nvPr/>
      </p:nvGrpSpPr>
      <p:grpSpPr>
        <a:xfrm>
          <a:off x="0" y="0"/>
          <a:ext cx="0" cy="0"/>
          <a:chOff x="0" y="0"/>
          <a:chExt cx="0" cy="0"/>
        </a:xfrm>
      </p:grpSpPr>
      <p:sp>
        <p:nvSpPr>
          <p:cNvPr id="295" name="Google Shape;295;p47"/>
          <p:cNvSpPr txBox="1"/>
          <p:nvPr/>
        </p:nvSpPr>
        <p:spPr>
          <a:xfrm>
            <a:off x="441450" y="279475"/>
            <a:ext cx="8261100" cy="4502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COURSE INTRODUCTION</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THIS SUBJECT IS</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br>
              <a:rPr lang="en" sz="1900">
                <a:solidFill>
                  <a:schemeClr val="lt1"/>
                </a:solidFill>
              </a:rPr>
            </a:br>
            <a:r>
              <a:rPr lang="en" sz="1900">
                <a:solidFill>
                  <a:schemeClr val="lt1"/>
                </a:solidFill>
              </a:rPr>
              <a:t>Practical + conceptual</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Designed for IT students</a:t>
            </a:r>
            <a:endParaRPr sz="1900">
              <a:solidFill>
                <a:schemeClr val="lt1"/>
              </a:solidFill>
            </a:endParaRPr>
          </a:p>
          <a:p>
            <a:pPr indent="0" lvl="0" marL="0" rtl="0" algn="ctr">
              <a:lnSpc>
                <a:spcPct val="115000"/>
              </a:lnSpc>
              <a:spcBef>
                <a:spcPts val="0"/>
              </a:spcBef>
              <a:spcAft>
                <a:spcPts val="0"/>
              </a:spcAft>
              <a:buNone/>
            </a:pPr>
            <a:r>
              <a:rPr lang="en" sz="1900">
                <a:solidFill>
                  <a:schemeClr val="lt1"/>
                </a:solidFill>
              </a:rPr>
              <a:t>Focus on how companies really work</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296" name="Google Shape;296;p47"/>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297" name="Google Shape;297;p47"/>
          <p:cNvPicPr preferRelativeResize="0"/>
          <p:nvPr/>
        </p:nvPicPr>
        <p:blipFill>
          <a:blip r:embed="rId3">
            <a:alphaModFix/>
          </a:blip>
          <a:stretch>
            <a:fillRect/>
          </a:stretch>
        </p:blipFill>
        <p:spPr>
          <a:xfrm>
            <a:off x="3117638" y="1024475"/>
            <a:ext cx="2908726" cy="26266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84" name="Shape 584"/>
        <p:cNvGrpSpPr/>
        <p:nvPr/>
      </p:nvGrpSpPr>
      <p:grpSpPr>
        <a:xfrm>
          <a:off x="0" y="0"/>
          <a:ext cx="0" cy="0"/>
          <a:chOff x="0" y="0"/>
          <a:chExt cx="0" cy="0"/>
        </a:xfrm>
      </p:grpSpPr>
      <p:sp>
        <p:nvSpPr>
          <p:cNvPr id="585" name="Google Shape;585;p83"/>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REAL WORLD CONSEQUENCE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ERP FAILURE</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86" name="Google Shape;586;p83"/>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87" name="Google Shape;587;p83"/>
          <p:cNvSpPr txBox="1"/>
          <p:nvPr/>
        </p:nvSpPr>
        <p:spPr>
          <a:xfrm>
            <a:off x="405900" y="1532700"/>
            <a:ext cx="8332200" cy="20781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lang="en" sz="2000">
                <a:solidFill>
                  <a:schemeClr val="lt1"/>
                </a:solidFill>
              </a:rPr>
              <a:t>In the Target Canada expansion, ERP and supply chain system misconfiguration caused severe inventory errors. Stores received incorrect products, shelves were empty while warehouses were full, and financial data did not reflect reality. The system failure contributed to losses of billions of dollars and ultimately led to the shutdown of all </a:t>
            </a:r>
            <a:r>
              <a:rPr lang="en" sz="2000">
                <a:solidFill>
                  <a:schemeClr val="lt1"/>
                </a:solidFill>
              </a:rPr>
              <a:t>Target </a:t>
            </a:r>
            <a:r>
              <a:rPr lang="en" sz="2000">
                <a:solidFill>
                  <a:schemeClr val="lt1"/>
                </a:solidFill>
              </a:rPr>
              <a:t>operations in Canada for several days.</a:t>
            </a:r>
            <a:endParaRPr sz="20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91" name="Shape 591"/>
        <p:cNvGrpSpPr/>
        <p:nvPr/>
      </p:nvGrpSpPr>
      <p:grpSpPr>
        <a:xfrm>
          <a:off x="0" y="0"/>
          <a:ext cx="0" cy="0"/>
          <a:chOff x="0" y="0"/>
          <a:chExt cx="0" cy="0"/>
        </a:xfrm>
      </p:grpSpPr>
      <p:sp>
        <p:nvSpPr>
          <p:cNvPr id="592" name="Google Shape;592;p84"/>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WHAT IF ?</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DATA IN CRM IS WRONG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593" name="Google Shape;593;p84"/>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594" name="Google Shape;594;p84"/>
          <p:cNvSpPr txBox="1"/>
          <p:nvPr/>
        </p:nvSpPr>
        <p:spPr>
          <a:xfrm>
            <a:off x="405900" y="1532700"/>
            <a:ext cx="8332200" cy="17238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1200"/>
              </a:spcBef>
              <a:spcAft>
                <a:spcPts val="1200"/>
              </a:spcAft>
              <a:buClr>
                <a:schemeClr val="hlink"/>
              </a:buClr>
              <a:buSzPts val="1100"/>
              <a:buFont typeface="Arial"/>
              <a:buNone/>
            </a:pPr>
            <a:r>
              <a:rPr lang="en" sz="2000">
                <a:solidFill>
                  <a:schemeClr val="lt1"/>
                </a:solidFill>
              </a:rPr>
              <a:t>Imagine a CRM system where customer records are duplicated, outdated, or incomplete. Sales teams contact the same customer multiple times, marketing campaigns target incorrect segments, and customer history is unreliable. Management dashboards show strong customer growth, but the data behind it is flawed.</a:t>
            </a:r>
            <a:endParaRPr sz="20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598" name="Shape 598"/>
        <p:cNvGrpSpPr/>
        <p:nvPr/>
      </p:nvGrpSpPr>
      <p:grpSpPr>
        <a:xfrm>
          <a:off x="0" y="0"/>
          <a:ext cx="0" cy="0"/>
          <a:chOff x="0" y="0"/>
          <a:chExt cx="0" cy="0"/>
        </a:xfrm>
      </p:grpSpPr>
      <p:sp>
        <p:nvSpPr>
          <p:cNvPr id="599" name="Google Shape;599;p85"/>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REAL WORLD CONSEQUENCE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CRM DATA FAILURE</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600" name="Google Shape;600;p85"/>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601" name="Google Shape;601;p85"/>
          <p:cNvSpPr txBox="1"/>
          <p:nvPr/>
        </p:nvSpPr>
        <p:spPr>
          <a:xfrm>
            <a:off x="405900" y="1532700"/>
            <a:ext cx="8332200" cy="20781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lang="en" sz="2000">
                <a:solidFill>
                  <a:schemeClr val="lt1"/>
                </a:solidFill>
              </a:rPr>
              <a:t>Many large organizations using CRM platforms like Salesforce report that poor data quality leads to incorrect analytics and failed campaigns. Duplicate records and inconsistent customer data result in wasted marketing budgets, inaccurate forecasts, and loss of customer trust. In practice, bad CRM data often leads to decisions that look correct on paper but fail in the real market.</a:t>
            </a:r>
            <a:endParaRPr sz="20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605" name="Shape 605"/>
        <p:cNvGrpSpPr/>
        <p:nvPr/>
      </p:nvGrpSpPr>
      <p:grpSpPr>
        <a:xfrm>
          <a:off x="0" y="0"/>
          <a:ext cx="0" cy="0"/>
          <a:chOff x="0" y="0"/>
          <a:chExt cx="0" cy="0"/>
        </a:xfrm>
      </p:grpSpPr>
      <p:sp>
        <p:nvSpPr>
          <p:cNvPr id="606" name="Google Shape;606;p86"/>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WHAT IF ?</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DASHBOARDS ARE WRONG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607" name="Google Shape;607;p86"/>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608" name="Google Shape;608;p86"/>
          <p:cNvSpPr txBox="1"/>
          <p:nvPr/>
        </p:nvSpPr>
        <p:spPr>
          <a:xfrm>
            <a:off x="405900" y="1532700"/>
            <a:ext cx="8332200" cy="13698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1200"/>
              </a:spcBef>
              <a:spcAft>
                <a:spcPts val="1200"/>
              </a:spcAft>
              <a:buClr>
                <a:schemeClr val="hlink"/>
              </a:buClr>
              <a:buSzPts val="1100"/>
              <a:buFont typeface="Arial"/>
              <a:buNone/>
            </a:pPr>
            <a:r>
              <a:rPr lang="en" sz="2000">
                <a:solidFill>
                  <a:schemeClr val="lt1"/>
                </a:solidFill>
              </a:rPr>
              <a:t>Imagine management relies on dashboards to make decisions, but the metrics are calculated incorrectly or based on incomplete data. KPIs look positive, trends appear stable, and risks are hidden. Decisions are made confidently, but they are based on misleading information.</a:t>
            </a:r>
            <a:endParaRPr sz="20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612" name="Shape 612"/>
        <p:cNvGrpSpPr/>
        <p:nvPr/>
      </p:nvGrpSpPr>
      <p:grpSpPr>
        <a:xfrm>
          <a:off x="0" y="0"/>
          <a:ext cx="0" cy="0"/>
          <a:chOff x="0" y="0"/>
          <a:chExt cx="0" cy="0"/>
        </a:xfrm>
      </p:grpSpPr>
      <p:sp>
        <p:nvSpPr>
          <p:cNvPr id="613" name="Google Shape;613;p87"/>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REAL WORLD CONSEQUENCE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DASHBOARDS ARE WRONG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614" name="Google Shape;614;p87"/>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615" name="Google Shape;615;p87"/>
          <p:cNvSpPr txBox="1"/>
          <p:nvPr/>
        </p:nvSpPr>
        <p:spPr>
          <a:xfrm>
            <a:off x="405900" y="1532700"/>
            <a:ext cx="8332200" cy="20781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1200"/>
              </a:spcBef>
              <a:spcAft>
                <a:spcPts val="1200"/>
              </a:spcAft>
              <a:buClr>
                <a:schemeClr val="hlink"/>
              </a:buClr>
              <a:buSzPts val="1100"/>
              <a:buFont typeface="Arial"/>
              <a:buNone/>
            </a:pPr>
            <a:r>
              <a:rPr lang="en" sz="2000">
                <a:solidFill>
                  <a:schemeClr val="lt1"/>
                </a:solidFill>
              </a:rPr>
              <a:t>Organizations have repeatedly faced losses due to incorrect dashboards and misinterpreted analytics. Errors in data pipelines, wrong assumptions in calculations, or missing data sources have caused companies to underestimate risks, overestimate performance, and make costly strategic decisions. When dashboards are wrong, decisions fail quietly until the damage is already done.</a:t>
            </a:r>
            <a:endParaRPr sz="20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619" name="Shape 619"/>
        <p:cNvGrpSpPr/>
        <p:nvPr/>
      </p:nvGrpSpPr>
      <p:grpSpPr>
        <a:xfrm>
          <a:off x="0" y="0"/>
          <a:ext cx="0" cy="0"/>
          <a:chOff x="0" y="0"/>
          <a:chExt cx="0" cy="0"/>
        </a:xfrm>
      </p:grpSpPr>
      <p:sp>
        <p:nvSpPr>
          <p:cNvPr id="620" name="Google Shape;620;p88"/>
          <p:cNvSpPr txBox="1"/>
          <p:nvPr/>
        </p:nvSpPr>
        <p:spPr>
          <a:xfrm>
            <a:off x="441450" y="279475"/>
            <a:ext cx="8261100" cy="1182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QUESTIONS AND DISCUSSION</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OPEN FLOOR</a:t>
            </a:r>
            <a:endParaRPr b="1" sz="1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621" name="Google Shape;621;p88"/>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622" name="Google Shape;622;p88"/>
          <p:cNvPicPr preferRelativeResize="0"/>
          <p:nvPr/>
        </p:nvPicPr>
        <p:blipFill>
          <a:blip r:embed="rId3">
            <a:alphaModFix/>
          </a:blip>
          <a:stretch>
            <a:fillRect/>
          </a:stretch>
        </p:blipFill>
        <p:spPr>
          <a:xfrm>
            <a:off x="3097042" y="1591658"/>
            <a:ext cx="2949900" cy="294994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626" name="Shape 626"/>
        <p:cNvGrpSpPr/>
        <p:nvPr/>
      </p:nvGrpSpPr>
      <p:grpSpPr>
        <a:xfrm>
          <a:off x="0" y="0"/>
          <a:ext cx="0" cy="0"/>
          <a:chOff x="0" y="0"/>
          <a:chExt cx="0" cy="0"/>
        </a:xfrm>
      </p:grpSpPr>
      <p:sp>
        <p:nvSpPr>
          <p:cNvPr id="627" name="Google Shape;627;p89"/>
          <p:cNvSpPr txBox="1"/>
          <p:nvPr/>
        </p:nvSpPr>
        <p:spPr>
          <a:xfrm>
            <a:off x="441450" y="279475"/>
            <a:ext cx="8261100" cy="4166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NEXT WEEK PREVIEW</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WHAT’S COMING</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Business processes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Digital workflows</a:t>
            </a:r>
            <a:br>
              <a:rPr lang="en" sz="1900">
                <a:solidFill>
                  <a:schemeClr val="lt1"/>
                </a:solidFill>
              </a:rPr>
            </a:br>
            <a:endParaRPr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Mapping software to operations</a:t>
            </a:r>
            <a:endParaRPr sz="1900">
              <a:solidFill>
                <a:schemeClr val="lt1"/>
              </a:solidFill>
            </a:endParaRPr>
          </a:p>
          <a:p>
            <a:pPr indent="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p:txBody>
      </p:sp>
      <p:cxnSp>
        <p:nvCxnSpPr>
          <p:cNvPr id="628" name="Google Shape;628;p89"/>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01" name="Shape 301"/>
        <p:cNvGrpSpPr/>
        <p:nvPr/>
      </p:nvGrpSpPr>
      <p:grpSpPr>
        <a:xfrm>
          <a:off x="0" y="0"/>
          <a:ext cx="0" cy="0"/>
          <a:chOff x="0" y="0"/>
          <a:chExt cx="0" cy="0"/>
        </a:xfrm>
      </p:grpSpPr>
      <p:sp>
        <p:nvSpPr>
          <p:cNvPr id="302" name="Google Shape;302;p48"/>
          <p:cNvSpPr txBox="1"/>
          <p:nvPr/>
        </p:nvSpPr>
        <p:spPr>
          <a:xfrm>
            <a:off x="441450" y="279475"/>
            <a:ext cx="8261100" cy="45378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IT IS NO LONGER ISOLATED</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CROSS FUNCTIONAL WORK</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45720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0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b="1" lang="en" sz="1900">
                <a:solidFill>
                  <a:schemeClr val="lt1"/>
                </a:solidFill>
              </a:rPr>
              <a:t>Technical decisions affect business outcomes</a:t>
            </a:r>
            <a:endParaRPr b="1" sz="1900">
              <a:solidFill>
                <a:schemeClr val="lt1"/>
              </a:solidFill>
            </a:endParaRPr>
          </a:p>
          <a:p>
            <a:pPr indent="0" lvl="0" marL="0" rtl="0" algn="ctr">
              <a:lnSpc>
                <a:spcPct val="115000"/>
              </a:lnSpc>
              <a:spcBef>
                <a:spcPts val="0"/>
              </a:spcBef>
              <a:spcAft>
                <a:spcPts val="0"/>
              </a:spcAft>
              <a:buClr>
                <a:schemeClr val="hlink"/>
              </a:buClr>
              <a:buSzPts val="1100"/>
              <a:buFont typeface="Arial"/>
              <a:buNone/>
            </a:pPr>
            <a:r>
              <a:t/>
            </a:r>
            <a:endParaRPr sz="1100">
              <a:solidFill>
                <a:schemeClr val="lt1"/>
              </a:solidFill>
            </a:endParaRPr>
          </a:p>
          <a:p>
            <a:pPr indent="0" lvl="0" marL="0" rtl="0" algn="ctr">
              <a:lnSpc>
                <a:spcPct val="115000"/>
              </a:lnSpc>
              <a:spcBef>
                <a:spcPts val="0"/>
              </a:spcBef>
              <a:spcAft>
                <a:spcPts val="0"/>
              </a:spcAft>
              <a:buClr>
                <a:schemeClr val="hlink"/>
              </a:buClr>
              <a:buSzPts val="1100"/>
              <a:buFont typeface="Arial"/>
              <a:buNone/>
            </a:pPr>
            <a:r>
              <a:rPr lang="en" sz="1900">
                <a:solidFill>
                  <a:schemeClr val="lt1"/>
                </a:solidFill>
              </a:rPr>
              <a:t>Developers work with managers</a:t>
            </a:r>
            <a:br>
              <a:rPr lang="en" sz="1900">
                <a:solidFill>
                  <a:schemeClr val="lt1"/>
                </a:solidFill>
              </a:rPr>
            </a:br>
            <a:r>
              <a:rPr lang="en" sz="1900">
                <a:solidFill>
                  <a:schemeClr val="lt1"/>
                </a:solidFill>
              </a:rPr>
              <a:t>Engineers interact with finance and HR</a:t>
            </a:r>
            <a:endParaRPr sz="1900">
              <a:solidFill>
                <a:schemeClr val="lt1"/>
              </a:solidFill>
            </a:endParaRPr>
          </a:p>
        </p:txBody>
      </p:sp>
      <p:cxnSp>
        <p:nvCxnSpPr>
          <p:cNvPr id="303" name="Google Shape;303;p48"/>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304" name="Google Shape;304;p48"/>
          <p:cNvPicPr preferRelativeResize="0"/>
          <p:nvPr/>
        </p:nvPicPr>
        <p:blipFill rotWithShape="1">
          <a:blip r:embed="rId3">
            <a:alphaModFix/>
          </a:blip>
          <a:srcRect b="5446" l="4662" r="6020" t="5845"/>
          <a:stretch/>
        </p:blipFill>
        <p:spPr>
          <a:xfrm>
            <a:off x="2576775" y="1072800"/>
            <a:ext cx="3970401" cy="2586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08" name="Shape 308"/>
        <p:cNvGrpSpPr/>
        <p:nvPr/>
      </p:nvGrpSpPr>
      <p:grpSpPr>
        <a:xfrm>
          <a:off x="0" y="0"/>
          <a:ext cx="0" cy="0"/>
          <a:chOff x="0" y="0"/>
          <a:chExt cx="0" cy="0"/>
        </a:xfrm>
      </p:grpSpPr>
      <p:sp>
        <p:nvSpPr>
          <p:cNvPr id="309" name="Google Shape;309;p49"/>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KEY CONCEPTS</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WHAT YOU WILL LEARN</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10" name="Google Shape;310;p49"/>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pic>
        <p:nvPicPr>
          <p:cNvPr id="311" name="Google Shape;311;p49"/>
          <p:cNvPicPr preferRelativeResize="0"/>
          <p:nvPr/>
        </p:nvPicPr>
        <p:blipFill>
          <a:blip r:embed="rId3">
            <a:alphaModFix/>
          </a:blip>
          <a:stretch>
            <a:fillRect/>
          </a:stretch>
        </p:blipFill>
        <p:spPr>
          <a:xfrm>
            <a:off x="7143675" y="701425"/>
            <a:ext cx="1802950" cy="1802950"/>
          </a:xfrm>
          <a:prstGeom prst="rect">
            <a:avLst/>
          </a:prstGeom>
          <a:noFill/>
          <a:ln>
            <a:noFill/>
          </a:ln>
        </p:spPr>
      </p:pic>
      <p:sp>
        <p:nvSpPr>
          <p:cNvPr id="312" name="Google Shape;312;p49"/>
          <p:cNvSpPr txBox="1"/>
          <p:nvPr/>
        </p:nvSpPr>
        <p:spPr>
          <a:xfrm>
            <a:off x="197375" y="1547050"/>
            <a:ext cx="8261100" cy="334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BUSINESS PROCESSES</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Understanding how finance, sales, HR, and operations function inside organizations.</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DIGITAL WORKFLOWS</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Learning how these processes are executed, automated, and monitored using software systems.</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SOFTWARE CATEGORIES</a:t>
            </a:r>
            <a:r>
              <a:rPr lang="en" sz="1900">
                <a:solidFill>
                  <a:schemeClr val="lt1"/>
                </a:solidFill>
              </a:rPr>
              <a:t>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Identifying the purpose and role of major business software platforms such as ERP, CRM, accounting, project management, and analytics tools.</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SYSTEM INTEGRATION</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Understanding how different systems share data, depend on each other, and form a unified digital environment.</a:t>
            </a:r>
            <a:endParaRPr sz="19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16" name="Shape 316"/>
        <p:cNvGrpSpPr/>
        <p:nvPr/>
      </p:nvGrpSpPr>
      <p:grpSpPr>
        <a:xfrm>
          <a:off x="0" y="0"/>
          <a:ext cx="0" cy="0"/>
          <a:chOff x="0" y="0"/>
          <a:chExt cx="0" cy="0"/>
        </a:xfrm>
      </p:grpSpPr>
      <p:sp>
        <p:nvSpPr>
          <p:cNvPr id="317" name="Google Shape;317;p50"/>
          <p:cNvSpPr txBox="1"/>
          <p:nvPr/>
        </p:nvSpPr>
        <p:spPr>
          <a:xfrm>
            <a:off x="441450" y="279475"/>
            <a:ext cx="8261100" cy="11391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TOOLS OVERVIEW</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SOFTWARE YOU WILL SEE</a:t>
            </a:r>
            <a:endParaRPr b="1" sz="1200">
              <a:solidFill>
                <a:schemeClr val="lt1"/>
              </a:solidFill>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18" name="Google Shape;318;p50"/>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19" name="Google Shape;319;p50"/>
          <p:cNvSpPr txBox="1"/>
          <p:nvPr/>
        </p:nvSpPr>
        <p:spPr>
          <a:xfrm>
            <a:off x="197375" y="1547050"/>
            <a:ext cx="8261100" cy="3124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EXCEL / GOOGLE SHEETS</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Used as foundational tools for working with business data, reports, and simple analytics</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ERP PLATFORMS</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Introduced to demonstrate how organizations integrate finance, HR, inventory, and operations within a single system.</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CRM SYSTEMS</a:t>
            </a:r>
            <a:r>
              <a:rPr lang="en" sz="1900">
                <a:solidFill>
                  <a:schemeClr val="lt1"/>
                </a:solidFill>
              </a:rPr>
              <a:t>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Used to explain how companies track customers, sales pipelines, and customer-related data.</a:t>
            </a:r>
            <a:endParaRPr>
              <a:solidFill>
                <a:schemeClr val="lt1"/>
              </a:solidFill>
            </a:endParaRPr>
          </a:p>
          <a:p>
            <a:pPr indent="0" lvl="0" marL="0" rtl="0" algn="l">
              <a:lnSpc>
                <a:spcPct val="100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b="1" lang="en" sz="1900">
                <a:solidFill>
                  <a:schemeClr val="lt1"/>
                </a:solidFill>
              </a:rPr>
              <a:t>DASHBOARDS</a:t>
            </a:r>
            <a:endParaRPr b="1" sz="1900">
              <a:solidFill>
                <a:schemeClr val="lt1"/>
              </a:solidFill>
            </a:endParaRPr>
          </a:p>
          <a:p>
            <a:pPr indent="0" lvl="0" marL="0" rtl="0" algn="l">
              <a:lnSpc>
                <a:spcPct val="100000"/>
              </a:lnSpc>
              <a:spcBef>
                <a:spcPts val="0"/>
              </a:spcBef>
              <a:spcAft>
                <a:spcPts val="0"/>
              </a:spcAft>
              <a:buClr>
                <a:schemeClr val="hlink"/>
              </a:buClr>
              <a:buSzPts val="1100"/>
              <a:buFont typeface="Arial"/>
              <a:buNone/>
            </a:pPr>
            <a:r>
              <a:rPr lang="en">
                <a:solidFill>
                  <a:schemeClr val="lt1"/>
                </a:solidFill>
              </a:rPr>
              <a:t>Used to illustrate how business data is transformed into visual reports that support managerial decisions.</a:t>
            </a:r>
            <a:endParaRPr sz="1900">
              <a:solidFill>
                <a:schemeClr val="lt1"/>
              </a:solidFill>
            </a:endParaRPr>
          </a:p>
        </p:txBody>
      </p:sp>
      <p:pic>
        <p:nvPicPr>
          <p:cNvPr id="320" name="Google Shape;320;p50"/>
          <p:cNvPicPr preferRelativeResize="0"/>
          <p:nvPr/>
        </p:nvPicPr>
        <p:blipFill>
          <a:blip r:embed="rId3">
            <a:alphaModFix/>
          </a:blip>
          <a:stretch>
            <a:fillRect/>
          </a:stretch>
        </p:blipFill>
        <p:spPr>
          <a:xfrm>
            <a:off x="918300" y="96775"/>
            <a:ext cx="1139100" cy="1139100"/>
          </a:xfrm>
          <a:prstGeom prst="rect">
            <a:avLst/>
          </a:prstGeom>
          <a:noFill/>
          <a:ln>
            <a:noFill/>
          </a:ln>
        </p:spPr>
      </p:pic>
      <p:pic>
        <p:nvPicPr>
          <p:cNvPr id="321" name="Google Shape;321;p50"/>
          <p:cNvPicPr preferRelativeResize="0"/>
          <p:nvPr/>
        </p:nvPicPr>
        <p:blipFill>
          <a:blip r:embed="rId4">
            <a:alphaModFix/>
          </a:blip>
          <a:stretch>
            <a:fillRect/>
          </a:stretch>
        </p:blipFill>
        <p:spPr>
          <a:xfrm>
            <a:off x="1508050" y="471974"/>
            <a:ext cx="1027150" cy="1027150"/>
          </a:xfrm>
          <a:prstGeom prst="rect">
            <a:avLst/>
          </a:prstGeom>
          <a:noFill/>
          <a:ln>
            <a:noFill/>
          </a:ln>
        </p:spPr>
      </p:pic>
      <p:pic>
        <p:nvPicPr>
          <p:cNvPr id="322" name="Google Shape;322;p50"/>
          <p:cNvPicPr preferRelativeResize="0"/>
          <p:nvPr/>
        </p:nvPicPr>
        <p:blipFill>
          <a:blip r:embed="rId5">
            <a:alphaModFix/>
          </a:blip>
          <a:stretch>
            <a:fillRect/>
          </a:stretch>
        </p:blipFill>
        <p:spPr>
          <a:xfrm>
            <a:off x="6608800" y="56025"/>
            <a:ext cx="2478750" cy="1859050"/>
          </a:xfrm>
          <a:prstGeom prst="rect">
            <a:avLst/>
          </a:prstGeom>
          <a:noFill/>
          <a:ln>
            <a:noFill/>
          </a:ln>
        </p:spPr>
      </p:pic>
      <p:pic>
        <p:nvPicPr>
          <p:cNvPr id="323" name="Google Shape;323;p50"/>
          <p:cNvPicPr preferRelativeResize="0"/>
          <p:nvPr/>
        </p:nvPicPr>
        <p:blipFill>
          <a:blip r:embed="rId6">
            <a:alphaModFix/>
          </a:blip>
          <a:stretch>
            <a:fillRect/>
          </a:stretch>
        </p:blipFill>
        <p:spPr>
          <a:xfrm>
            <a:off x="41000" y="279471"/>
            <a:ext cx="1139100" cy="1139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27" name="Shape 327"/>
        <p:cNvGrpSpPr/>
        <p:nvPr/>
      </p:nvGrpSpPr>
      <p:grpSpPr>
        <a:xfrm>
          <a:off x="0" y="0"/>
          <a:ext cx="0" cy="0"/>
          <a:chOff x="0" y="0"/>
          <a:chExt cx="0" cy="0"/>
        </a:xfrm>
      </p:grpSpPr>
      <p:sp>
        <p:nvSpPr>
          <p:cNvPr id="328" name="Google Shape;328;p51"/>
          <p:cNvSpPr txBox="1"/>
          <p:nvPr/>
        </p:nvSpPr>
        <p:spPr>
          <a:xfrm>
            <a:off x="441450" y="279475"/>
            <a:ext cx="8261100" cy="1182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COURSE STRUCTURE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SEMESTER FLOW</a:t>
            </a:r>
            <a:endParaRPr b="1" sz="1200">
              <a:solidFill>
                <a:schemeClr val="lt1"/>
              </a:solidFill>
              <a:latin typeface="Montserrat"/>
              <a:ea typeface="Montserrat"/>
              <a:cs typeface="Montserrat"/>
              <a:sym typeface="Montserrat"/>
            </a:endParaRPr>
          </a:p>
          <a:p>
            <a:pPr indent="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29" name="Google Shape;329;p51"/>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30" name="Google Shape;330;p51"/>
          <p:cNvSpPr txBox="1"/>
          <p:nvPr/>
        </p:nvSpPr>
        <p:spPr>
          <a:xfrm>
            <a:off x="675150" y="3588500"/>
            <a:ext cx="7793700" cy="338700"/>
          </a:xfrm>
          <a:prstGeom prst="rect">
            <a:avLst/>
          </a:prstGeom>
          <a:noFill/>
          <a:ln>
            <a:noFill/>
          </a:ln>
        </p:spPr>
        <p:txBody>
          <a:bodyPr anchorCtr="0" anchor="t" bIns="0" lIns="0" spcFirstLastPara="1" rIns="0" wrap="square" tIns="0">
            <a:spAutoFit/>
          </a:bodyPr>
          <a:lstStyle/>
          <a:p>
            <a:pPr indent="0" lvl="0" marL="0" rtl="0" algn="ctr">
              <a:lnSpc>
                <a:spcPct val="115000"/>
              </a:lnSpc>
              <a:spcBef>
                <a:spcPts val="0"/>
              </a:spcBef>
              <a:spcAft>
                <a:spcPts val="0"/>
              </a:spcAft>
              <a:buClr>
                <a:schemeClr val="hlink"/>
              </a:buClr>
              <a:buSzPts val="1100"/>
              <a:buFont typeface="Arial"/>
              <a:buNone/>
            </a:pPr>
            <a:r>
              <a:rPr b="1" lang="en" sz="2200">
                <a:solidFill>
                  <a:schemeClr val="lt1"/>
                </a:solidFill>
              </a:rPr>
              <a:t>Foundations → Systems → Integration → Assessment</a:t>
            </a:r>
            <a:endParaRPr b="1" sz="2200">
              <a:solidFill>
                <a:schemeClr val="lt1"/>
              </a:solidFill>
            </a:endParaRPr>
          </a:p>
        </p:txBody>
      </p:sp>
      <p:pic>
        <p:nvPicPr>
          <p:cNvPr id="331" name="Google Shape;331;p51"/>
          <p:cNvPicPr preferRelativeResize="0"/>
          <p:nvPr/>
        </p:nvPicPr>
        <p:blipFill>
          <a:blip r:embed="rId3">
            <a:alphaModFix/>
          </a:blip>
          <a:stretch>
            <a:fillRect/>
          </a:stretch>
        </p:blipFill>
        <p:spPr>
          <a:xfrm>
            <a:off x="3707563" y="1547725"/>
            <a:ext cx="1728875" cy="1728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863"/>
        </a:solidFill>
      </p:bgPr>
    </p:bg>
    <p:spTree>
      <p:nvGrpSpPr>
        <p:cNvPr id="335" name="Shape 335"/>
        <p:cNvGrpSpPr/>
        <p:nvPr/>
      </p:nvGrpSpPr>
      <p:grpSpPr>
        <a:xfrm>
          <a:off x="0" y="0"/>
          <a:ext cx="0" cy="0"/>
          <a:chOff x="0" y="0"/>
          <a:chExt cx="0" cy="0"/>
        </a:xfrm>
      </p:grpSpPr>
      <p:sp>
        <p:nvSpPr>
          <p:cNvPr id="336" name="Google Shape;336;p52"/>
          <p:cNvSpPr txBox="1"/>
          <p:nvPr/>
        </p:nvSpPr>
        <p:spPr>
          <a:xfrm>
            <a:off x="441450" y="279475"/>
            <a:ext cx="8261100" cy="11829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n" sz="2400">
                <a:solidFill>
                  <a:schemeClr val="lt1"/>
                </a:solidFill>
                <a:latin typeface="Montserrat"/>
                <a:ea typeface="Montserrat"/>
                <a:cs typeface="Montserrat"/>
                <a:sym typeface="Montserrat"/>
              </a:rPr>
              <a:t>COURSE STRUCTURE</a:t>
            </a:r>
            <a:br>
              <a:rPr b="1" lang="en" sz="2700">
                <a:solidFill>
                  <a:schemeClr val="lt1"/>
                </a:solidFill>
                <a:latin typeface="Montserrat"/>
                <a:ea typeface="Montserrat"/>
                <a:cs typeface="Montserrat"/>
                <a:sym typeface="Montserrat"/>
              </a:rPr>
            </a:br>
            <a:r>
              <a:rPr b="1" lang="en" sz="1200">
                <a:solidFill>
                  <a:schemeClr val="lt1"/>
                </a:solidFill>
                <a:latin typeface="Montserrat"/>
                <a:ea typeface="Montserrat"/>
                <a:cs typeface="Montserrat"/>
                <a:sym typeface="Montserrat"/>
              </a:rPr>
              <a:t>SEMESTER FLOW</a:t>
            </a:r>
            <a:endParaRPr b="1" sz="1200">
              <a:solidFill>
                <a:schemeClr val="lt1"/>
              </a:solidFill>
              <a:latin typeface="Montserrat"/>
              <a:ea typeface="Montserrat"/>
              <a:cs typeface="Montserrat"/>
              <a:sym typeface="Montserrat"/>
            </a:endParaRPr>
          </a:p>
          <a:p>
            <a:pPr indent="0" lvl="0" marL="0" rtl="0" algn="ctr">
              <a:lnSpc>
                <a:spcPct val="115000"/>
              </a:lnSpc>
              <a:spcBef>
                <a:spcPts val="0"/>
              </a:spcBef>
              <a:spcAft>
                <a:spcPts val="0"/>
              </a:spcAft>
              <a:buNone/>
            </a:pPr>
            <a:r>
              <a:t/>
            </a:r>
            <a:endParaRPr sz="1900">
              <a:solidFill>
                <a:schemeClr val="lt1"/>
              </a:solidFill>
            </a:endParaRPr>
          </a:p>
          <a:p>
            <a:pPr indent="0" lvl="0" marL="0" rtl="0" algn="l">
              <a:lnSpc>
                <a:spcPct val="115000"/>
              </a:lnSpc>
              <a:spcBef>
                <a:spcPts val="0"/>
              </a:spcBef>
              <a:spcAft>
                <a:spcPts val="0"/>
              </a:spcAft>
              <a:buNone/>
            </a:pPr>
            <a:r>
              <a:t/>
            </a:r>
            <a:endParaRPr sz="1900">
              <a:solidFill>
                <a:schemeClr val="lt1"/>
              </a:solidFill>
            </a:endParaRPr>
          </a:p>
        </p:txBody>
      </p:sp>
      <p:cxnSp>
        <p:nvCxnSpPr>
          <p:cNvPr id="337" name="Google Shape;337;p52"/>
          <p:cNvCxnSpPr/>
          <p:nvPr/>
        </p:nvCxnSpPr>
        <p:spPr>
          <a:xfrm>
            <a:off x="3097050" y="1072800"/>
            <a:ext cx="2949900" cy="0"/>
          </a:xfrm>
          <a:prstGeom prst="straightConnector1">
            <a:avLst/>
          </a:prstGeom>
          <a:noFill/>
          <a:ln cap="flat" cmpd="sng" w="76200">
            <a:solidFill>
              <a:schemeClr val="lt1"/>
            </a:solidFill>
            <a:prstDash val="solid"/>
            <a:round/>
            <a:headEnd len="med" w="med" type="none"/>
            <a:tailEnd len="med" w="med" type="none"/>
          </a:ln>
        </p:spPr>
      </p:cxnSp>
      <p:sp>
        <p:nvSpPr>
          <p:cNvPr id="338" name="Google Shape;338;p52"/>
          <p:cNvSpPr txBox="1"/>
          <p:nvPr/>
        </p:nvSpPr>
        <p:spPr>
          <a:xfrm>
            <a:off x="149500" y="1246000"/>
            <a:ext cx="4814700" cy="36318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FOUNDATIONS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The core concepts such as business processes, digital workflows, and the role of software in organizations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SYSTEMS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The course then focuses on major categories of business administration software, including ERP, CRM, accounting, project management, and analytics tools</a:t>
            </a:r>
            <a:endParaRPr>
              <a:solidFill>
                <a:schemeClr val="lt1"/>
              </a:solidFill>
            </a:endParaRPr>
          </a:p>
          <a:p>
            <a:pPr indent="0" lvl="0" marL="0" rtl="0" algn="l">
              <a:lnSpc>
                <a:spcPct val="115000"/>
              </a:lnSpc>
              <a:spcBef>
                <a:spcPts val="0"/>
              </a:spcBef>
              <a:spcAft>
                <a:spcPts val="0"/>
              </a:spcAft>
              <a:buClr>
                <a:schemeClr val="hlink"/>
              </a:buClr>
              <a:buSzPts val="1100"/>
              <a:buFont typeface="Arial"/>
              <a:buNone/>
            </a:pPr>
            <a:r>
              <a:t/>
            </a:r>
            <a:endParaRPr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INTEGRATION</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In the final stage, you will need to analyze how different systems exchange data and form a unified digital business environment</a:t>
            </a:r>
            <a:endParaRPr>
              <a:solidFill>
                <a:schemeClr val="lt1"/>
              </a:solidFill>
            </a:endParaRPr>
          </a:p>
        </p:txBody>
      </p:sp>
      <p:sp>
        <p:nvSpPr>
          <p:cNvPr id="339" name="Google Shape;339;p52"/>
          <p:cNvSpPr txBox="1"/>
          <p:nvPr/>
        </p:nvSpPr>
        <p:spPr>
          <a:xfrm>
            <a:off x="4964200" y="1246000"/>
            <a:ext cx="3867600" cy="10476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hlink"/>
              </a:buClr>
              <a:buSzPts val="1100"/>
              <a:buFont typeface="Arial"/>
              <a:buNone/>
            </a:pPr>
            <a:r>
              <a:rPr b="1" lang="en" sz="1900">
                <a:solidFill>
                  <a:schemeClr val="lt1"/>
                </a:solidFill>
              </a:rPr>
              <a:t>ASSESSMENTS</a:t>
            </a:r>
            <a:endParaRPr b="1" sz="1900">
              <a:solidFill>
                <a:schemeClr val="lt1"/>
              </a:solidFill>
            </a:endParaRPr>
          </a:p>
          <a:p>
            <a:pPr indent="0" lvl="0" marL="0" rtl="0" algn="l">
              <a:lnSpc>
                <a:spcPct val="115000"/>
              </a:lnSpc>
              <a:spcBef>
                <a:spcPts val="0"/>
              </a:spcBef>
              <a:spcAft>
                <a:spcPts val="0"/>
              </a:spcAft>
              <a:buClr>
                <a:schemeClr val="hlink"/>
              </a:buClr>
              <a:buSzPts val="1100"/>
              <a:buFont typeface="Arial"/>
              <a:buNone/>
            </a:pPr>
            <a:r>
              <a:rPr lang="en">
                <a:solidFill>
                  <a:schemeClr val="lt1"/>
                </a:solidFill>
              </a:rPr>
              <a:t>Learning is evaluated through an online midterm and a final examination, using scenario-based questions</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